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2.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s/slide29.xml" ContentType="application/vnd.openxmlformats-officedocument.presentationml.slide+xml"/>
  <Override PartName="/ppt/slides/slide24.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35"/>
  </p:notesMasterIdLst>
  <p:sldIdLst>
    <p:sldId id="282" r:id="rId3"/>
    <p:sldId id="256" r:id="rId4"/>
    <p:sldId id="287" r:id="rId5"/>
    <p:sldId id="290" r:id="rId6"/>
    <p:sldId id="257" r:id="rId7"/>
    <p:sldId id="289" r:id="rId8"/>
    <p:sldId id="258" r:id="rId9"/>
    <p:sldId id="285" r:id="rId10"/>
    <p:sldId id="259" r:id="rId11"/>
    <p:sldId id="260" r:id="rId12"/>
    <p:sldId id="261" r:id="rId13"/>
    <p:sldId id="286" r:id="rId14"/>
    <p:sldId id="264" r:id="rId15"/>
    <p:sldId id="265" r:id="rId16"/>
    <p:sldId id="266" r:id="rId17"/>
    <p:sldId id="267" r:id="rId18"/>
    <p:sldId id="268" r:id="rId19"/>
    <p:sldId id="270" r:id="rId20"/>
    <p:sldId id="271" r:id="rId21"/>
    <p:sldId id="269" r:id="rId22"/>
    <p:sldId id="272" r:id="rId23"/>
    <p:sldId id="273" r:id="rId24"/>
    <p:sldId id="274" r:id="rId25"/>
    <p:sldId id="275" r:id="rId26"/>
    <p:sldId id="276" r:id="rId27"/>
    <p:sldId id="277" r:id="rId28"/>
    <p:sldId id="278" r:id="rId29"/>
    <p:sldId id="279" r:id="rId30"/>
    <p:sldId id="280" r:id="rId31"/>
    <p:sldId id="292" r:id="rId32"/>
    <p:sldId id="291" r:id="rId33"/>
    <p:sldId id="294"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C105D9-C285-4B16-9D2A-121866558EC4}" type="datetimeFigureOut">
              <a:rPr lang="en-GB" smtClean="0"/>
              <a:pPr/>
              <a:t>03/04/2023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CC7746-FFF2-4CB1-A13F-43B2C3C9173F}" type="slidenum">
              <a:rPr lang="en-GB" smtClean="0"/>
              <a:pPr/>
              <a:t>‹#›</a:t>
            </a:fld>
            <a:endParaRPr lang="en-GB"/>
          </a:p>
        </p:txBody>
      </p:sp>
    </p:spTree>
    <p:extLst>
      <p:ext uri="{BB962C8B-B14F-4D97-AF65-F5344CB8AC3E}">
        <p14:creationId xmlns:p14="http://schemas.microsoft.com/office/powerpoint/2010/main" val="2062011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04858DE-4172-42E9-A7C8-495DA8F4DA94}"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60941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Shorter</a:t>
            </a:r>
            <a:r>
              <a:rPr lang="en-US" baseline="0" dirty="0" smtClean="0"/>
              <a:t> for higher</a:t>
            </a:r>
          </a:p>
          <a:p>
            <a:r>
              <a:rPr lang="en-US" baseline="0" dirty="0" smtClean="0"/>
              <a:t>Lower for Longer</a:t>
            </a:r>
          </a:p>
          <a:p>
            <a:r>
              <a:rPr lang="en-US" baseline="0" dirty="0" smtClean="0"/>
              <a:t>Treat and leave</a:t>
            </a:r>
          </a:p>
          <a:p>
            <a:r>
              <a:rPr lang="en-US" baseline="0" dirty="0" smtClean="0"/>
              <a:t>Standard setting 4 -5 -20</a:t>
            </a:r>
            <a:endParaRPr lang="en-GB" dirty="0"/>
          </a:p>
        </p:txBody>
      </p:sp>
      <p:sp>
        <p:nvSpPr>
          <p:cNvPr id="4" name="Slide Number Placeholder 3"/>
          <p:cNvSpPr>
            <a:spLocks noGrp="1"/>
          </p:cNvSpPr>
          <p:nvPr>
            <p:ph type="sldNum" sz="quarter" idx="10"/>
          </p:nvPr>
        </p:nvSpPr>
        <p:spPr/>
        <p:txBody>
          <a:bodyPr/>
          <a:lstStyle/>
          <a:p>
            <a:fld id="{4ECC7746-FFF2-4CB1-A13F-43B2C3C9173F}" type="slidenum">
              <a:rPr lang="en-GB" smtClean="0"/>
              <a:pPr/>
              <a:t>5</a:t>
            </a:fld>
            <a:endParaRPr lang="en-GB"/>
          </a:p>
        </p:txBody>
      </p:sp>
    </p:spTree>
    <p:extLst>
      <p:ext uri="{BB962C8B-B14F-4D97-AF65-F5344CB8AC3E}">
        <p14:creationId xmlns:p14="http://schemas.microsoft.com/office/powerpoint/2010/main" val="1220158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offering hair removal as well as blemish treatments we would</a:t>
            </a:r>
            <a:r>
              <a:rPr lang="en-US" baseline="0" dirty="0" smtClean="0"/>
              <a:t> recommend the SX-B machine.  </a:t>
            </a:r>
            <a:endParaRPr lang="en-GB" dirty="0"/>
          </a:p>
        </p:txBody>
      </p:sp>
      <p:sp>
        <p:nvSpPr>
          <p:cNvPr id="4" name="Slide Number Placeholder 3"/>
          <p:cNvSpPr>
            <a:spLocks noGrp="1"/>
          </p:cNvSpPr>
          <p:nvPr>
            <p:ph type="sldNum" sz="quarter" idx="10"/>
          </p:nvPr>
        </p:nvSpPr>
        <p:spPr/>
        <p:txBody>
          <a:bodyPr/>
          <a:lstStyle/>
          <a:p>
            <a:fld id="{4ECC7746-FFF2-4CB1-A13F-43B2C3C9173F}" type="slidenum">
              <a:rPr lang="en-GB" smtClean="0"/>
              <a:pPr/>
              <a:t>8</a:t>
            </a:fld>
            <a:endParaRPr lang="en-GB"/>
          </a:p>
        </p:txBody>
      </p:sp>
    </p:spTree>
    <p:extLst>
      <p:ext uri="{BB962C8B-B14F-4D97-AF65-F5344CB8AC3E}">
        <p14:creationId xmlns:p14="http://schemas.microsoft.com/office/powerpoint/2010/main" val="1047996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CC7746-FFF2-4CB1-A13F-43B2C3C9173F}" type="slidenum">
              <a:rPr lang="en-GB" smtClean="0"/>
              <a:pPr/>
              <a:t>10</a:t>
            </a:fld>
            <a:endParaRPr lang="en-GB"/>
          </a:p>
        </p:txBody>
      </p:sp>
    </p:spTree>
    <p:extLst>
      <p:ext uri="{BB962C8B-B14F-4D97-AF65-F5344CB8AC3E}">
        <p14:creationId xmlns:p14="http://schemas.microsoft.com/office/powerpoint/2010/main" val="1686086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Mildly</a:t>
            </a:r>
            <a:r>
              <a:rPr lang="en-US" baseline="0" dirty="0" smtClean="0"/>
              <a:t> astringent causing tissue to contract to help shrink pores whilst also soothing the skin and relieving inflammation</a:t>
            </a:r>
          </a:p>
          <a:p>
            <a:r>
              <a:rPr lang="en-US" sz="1200" b="0" i="0" kern="1200" dirty="0" smtClean="0">
                <a:solidFill>
                  <a:schemeClr val="tx1"/>
                </a:solidFill>
                <a:effectLst/>
                <a:latin typeface="+mn-lt"/>
                <a:ea typeface="+mn-ea"/>
                <a:cs typeface="+mn-cs"/>
              </a:rPr>
              <a:t>A humectant is a substance that draws water into the skin, hair, or nails.</a:t>
            </a:r>
            <a:endParaRPr lang="en-GB" dirty="0"/>
          </a:p>
        </p:txBody>
      </p:sp>
      <p:sp>
        <p:nvSpPr>
          <p:cNvPr id="4" name="Slide Number Placeholder 3"/>
          <p:cNvSpPr>
            <a:spLocks noGrp="1"/>
          </p:cNvSpPr>
          <p:nvPr>
            <p:ph type="sldNum" sz="quarter" idx="10"/>
          </p:nvPr>
        </p:nvSpPr>
        <p:spPr/>
        <p:txBody>
          <a:bodyPr/>
          <a:lstStyle/>
          <a:p>
            <a:fld id="{4ECC7746-FFF2-4CB1-A13F-43B2C3C9173F}" type="slidenum">
              <a:rPr lang="en-GB" smtClean="0"/>
              <a:pPr/>
              <a:t>23</a:t>
            </a:fld>
            <a:endParaRPr lang="en-GB"/>
          </a:p>
        </p:txBody>
      </p:sp>
    </p:spTree>
    <p:extLst>
      <p:ext uri="{BB962C8B-B14F-4D97-AF65-F5344CB8AC3E}">
        <p14:creationId xmlns:p14="http://schemas.microsoft.com/office/powerpoint/2010/main" val="3859426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63888" y="1844824"/>
            <a:ext cx="5040560" cy="1470025"/>
          </a:xfrm>
        </p:spPr>
        <p:txBody>
          <a:bodyPr>
            <a:normAutofit/>
          </a:bodyPr>
          <a:lstStyle>
            <a:lvl1pPr>
              <a:defRPr sz="4000">
                <a:solidFill>
                  <a:srgbClr val="0070C0"/>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3491880" y="3573016"/>
            <a:ext cx="5112568" cy="1752600"/>
          </a:xfrm>
        </p:spPr>
        <p:txBody>
          <a:bodyPr/>
          <a:lstStyle>
            <a:lvl1pPr marL="0" indent="0" algn="ctr">
              <a:buNone/>
              <a:defRPr>
                <a:solidFill>
                  <a:srgbClr val="0070C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p>
            <a:fld id="{A1B611CD-C53D-426A-9809-1746F5BEDB44}" type="datetimeFigureOut">
              <a:rPr lang="en-GB" smtClean="0"/>
              <a:pPr/>
              <a:t>03/04/2023</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FA1C211-063C-4FF6-8C37-D243B46623C8}" type="slidenum">
              <a:rPr lang="en-GB" smtClean="0"/>
              <a:pPr/>
              <a:t>‹#›</a:t>
            </a:fld>
            <a:endParaRPr lang="en-GB"/>
          </a:p>
        </p:txBody>
      </p:sp>
      <p:pic>
        <p:nvPicPr>
          <p:cNvPr id="7" name="Picture 6">
            <a:extLst>
              <a:ext uri="{FF2B5EF4-FFF2-40B4-BE49-F238E27FC236}">
                <a16:creationId xmlns:a16="http://schemas.microsoft.com/office/drawing/2014/main" xmlns="" id="{6D1559BF-4016-454D-9800-503BAEC86E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80728"/>
            <a:ext cx="3521251" cy="462220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Century Gothic" panose="020B0502020202020204" pitchFamily="34" charset="0"/>
              </a:defRPr>
            </a:lvl1pPr>
          </a:lstStyle>
          <a:p>
            <a:r>
              <a:rPr lang="en-US" dirty="0" smtClean="0"/>
              <a:t>CLICK TO EDIT MASTER SLIDE</a:t>
            </a:r>
            <a:endParaRPr lang="en-GB"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A1B611CD-C53D-426A-9809-1746F5BEDB44}" type="datetimeFigureOut">
              <a:rPr lang="en-GB" smtClean="0"/>
              <a:pPr/>
              <a:t>03/04/2023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A1C211-063C-4FF6-8C37-D243B46623C8}"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24744"/>
            <a:ext cx="2057400" cy="5001419"/>
          </a:xfrm>
        </p:spPr>
        <p:txBody>
          <a:bodyPr vert="eaVert"/>
          <a:lstStyle/>
          <a:p>
            <a:r>
              <a:rPr lang="en-US" dirty="0" smtClean="0"/>
              <a:t>Click to edit Master title style</a:t>
            </a:r>
            <a:endParaRPr lang="en-GB"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1B611CD-C53D-426A-9809-1746F5BEDB44}" type="datetimeFigureOut">
              <a:rPr lang="en-GB" smtClean="0"/>
              <a:pPr/>
              <a:t>03/04/2023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A1C211-063C-4FF6-8C37-D243B46623C8}"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with logo light bg">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 xmlns:a16="http://schemas.microsoft.com/office/drawing/2014/main" id="{B5A06EA6-2923-4071-B07A-0AEB19FD4422}"/>
              </a:ext>
            </a:extLst>
          </p:cNvPr>
          <p:cNvSpPr>
            <a:spLocks noGrp="1"/>
          </p:cNvSpPr>
          <p:nvPr>
            <p:ph type="sldNum" sz="quarter" idx="4"/>
          </p:nvPr>
        </p:nvSpPr>
        <p:spPr>
          <a:xfrm>
            <a:off x="457200" y="630932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DA8BB1-CF79-453B-911F-44FBC21E5B28}" type="slidenum">
              <a:rPr lang="en-GB" smtClean="0"/>
              <a:pPr/>
              <a:t>‹#›</a:t>
            </a:fld>
            <a:endParaRPr lang="en-GB" dirty="0"/>
          </a:p>
        </p:txBody>
      </p:sp>
      <p:pic>
        <p:nvPicPr>
          <p:cNvPr id="4" name="Picture 3">
            <a:extLst>
              <a:ext uri="{FF2B5EF4-FFF2-40B4-BE49-F238E27FC236}">
                <a16:creationId xmlns="" xmlns:a16="http://schemas.microsoft.com/office/drawing/2014/main" id="{B2F4E173-8803-4E39-9E48-4D132FA674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0312" y="6049706"/>
            <a:ext cx="1620811" cy="69166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pic>
        <p:nvPicPr>
          <p:cNvPr id="5" name="Picture 7" descr="logos-refresh-cont-06.jpg"/>
          <p:cNvPicPr>
            <a:picLocks noChangeAspect="1"/>
          </p:cNvPicPr>
          <p:nvPr userDrawn="1"/>
        </p:nvPicPr>
        <p:blipFill>
          <a:blip r:embed="rId2" cstate="print"/>
          <a:srcRect/>
          <a:stretch>
            <a:fillRect/>
          </a:stretch>
        </p:blipFill>
        <p:spPr bwMode="auto">
          <a:xfrm>
            <a:off x="250825" y="260350"/>
            <a:ext cx="1270000" cy="1268413"/>
          </a:xfrm>
          <a:prstGeom prst="rect">
            <a:avLst/>
          </a:prstGeom>
          <a:noFill/>
          <a:ln w="9525">
            <a:noFill/>
            <a:miter lim="800000"/>
            <a:headEnd/>
            <a:tailEnd/>
          </a:ln>
        </p:spPr>
      </p:pic>
      <p:sp>
        <p:nvSpPr>
          <p:cNvPr id="2" name="Title 1"/>
          <p:cNvSpPr>
            <a:spLocks noGrp="1"/>
          </p:cNvSpPr>
          <p:nvPr>
            <p:ph type="title"/>
          </p:nvPr>
        </p:nvSpPr>
        <p:spPr>
          <a:xfrm>
            <a:off x="1619672" y="214313"/>
            <a:ext cx="7324303" cy="1462087"/>
          </a:xfrm>
        </p:spPr>
        <p:txBody>
          <a:bodyPr/>
          <a:lstStyle>
            <a:lvl1pPr>
              <a:defRPr>
                <a:solidFill>
                  <a:srgbClr val="7030A0"/>
                </a:solidFil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p:txBody>
          <a:bodyPr/>
          <a:lstStyle>
            <a:lvl1pPr>
              <a:defRPr/>
            </a:lvl1pPr>
          </a:lstStyle>
          <a:p>
            <a:pPr>
              <a:defRPr/>
            </a:pPr>
            <a:endParaRPr lang="en-US"/>
          </a:p>
        </p:txBody>
      </p:sp>
      <p:sp>
        <p:nvSpPr>
          <p:cNvPr id="7" name="Rectangle 12"/>
          <p:cNvSpPr>
            <a:spLocks noGrp="1" noChangeArrowheads="1"/>
          </p:cNvSpPr>
          <p:nvPr>
            <p:ph type="ftr" sz="quarter" idx="11"/>
          </p:nvPr>
        </p:nvSpPr>
        <p:spPr/>
        <p:txBody>
          <a:bodyPr/>
          <a:lstStyle>
            <a:lvl1pPr>
              <a:defRPr/>
            </a:lvl1pPr>
          </a:lstStyle>
          <a:p>
            <a:pPr>
              <a:defRPr/>
            </a:pPr>
            <a:endParaRPr lang="en-US"/>
          </a:p>
        </p:txBody>
      </p:sp>
      <p:sp>
        <p:nvSpPr>
          <p:cNvPr id="8" name="Rectangle 13"/>
          <p:cNvSpPr>
            <a:spLocks noGrp="1" noChangeArrowheads="1"/>
          </p:cNvSpPr>
          <p:nvPr>
            <p:ph type="sldNum" sz="quarter" idx="12"/>
          </p:nvPr>
        </p:nvSpPr>
        <p:spPr/>
        <p:txBody>
          <a:bodyPr/>
          <a:lstStyle>
            <a:lvl1pPr>
              <a:defRPr/>
            </a:lvl1pPr>
          </a:lstStyle>
          <a:p>
            <a:pPr>
              <a:defRPr/>
            </a:pPr>
            <a:fld id="{090D5D42-9EB8-4EB0-B08C-897345DE00F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pic>
        <p:nvPicPr>
          <p:cNvPr id="5" name="Picture 7" descr="logos-refresh-cont-06.jpg"/>
          <p:cNvPicPr>
            <a:picLocks noChangeAspect="1"/>
          </p:cNvPicPr>
          <p:nvPr userDrawn="1"/>
        </p:nvPicPr>
        <p:blipFill>
          <a:blip r:embed="rId2" cstate="print"/>
          <a:srcRect/>
          <a:stretch>
            <a:fillRect/>
          </a:stretch>
        </p:blipFill>
        <p:spPr bwMode="auto">
          <a:xfrm>
            <a:off x="250825" y="260350"/>
            <a:ext cx="1270000" cy="1268413"/>
          </a:xfrm>
          <a:prstGeom prst="rect">
            <a:avLst/>
          </a:prstGeom>
          <a:noFill/>
          <a:ln w="9525">
            <a:noFill/>
            <a:miter lim="800000"/>
            <a:headEnd/>
            <a:tailEnd/>
          </a:ln>
        </p:spPr>
      </p:pic>
      <p:sp>
        <p:nvSpPr>
          <p:cNvPr id="2" name="Title 1"/>
          <p:cNvSpPr>
            <a:spLocks noGrp="1"/>
          </p:cNvSpPr>
          <p:nvPr>
            <p:ph type="title"/>
          </p:nvPr>
        </p:nvSpPr>
        <p:spPr>
          <a:xfrm>
            <a:off x="1619672" y="214313"/>
            <a:ext cx="7324303" cy="1462087"/>
          </a:xfrm>
        </p:spPr>
        <p:txBody>
          <a:bodyPr/>
          <a:lstStyle>
            <a:lvl1pPr>
              <a:defRPr>
                <a:solidFill>
                  <a:srgbClr val="7030A0"/>
                </a:solidFil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5145088" y="2017713"/>
            <a:ext cx="3810000" cy="4114800"/>
          </a:xfrm>
        </p:spPr>
        <p:txBody>
          <a:bodyPr/>
          <a:lstStyle/>
          <a:p>
            <a:pPr lvl="0"/>
            <a:endParaRPr lang="en-US" noProof="0" smtClean="0"/>
          </a:p>
        </p:txBody>
      </p:sp>
      <p:sp>
        <p:nvSpPr>
          <p:cNvPr id="6" name="Rectangle 11"/>
          <p:cNvSpPr>
            <a:spLocks noGrp="1" noChangeArrowheads="1"/>
          </p:cNvSpPr>
          <p:nvPr>
            <p:ph type="dt" sz="half" idx="10"/>
          </p:nvPr>
        </p:nvSpPr>
        <p:spPr/>
        <p:txBody>
          <a:bodyPr/>
          <a:lstStyle>
            <a:lvl1pPr>
              <a:defRPr/>
            </a:lvl1pPr>
          </a:lstStyle>
          <a:p>
            <a:pPr>
              <a:defRPr/>
            </a:pPr>
            <a:endParaRPr lang="en-US"/>
          </a:p>
        </p:txBody>
      </p:sp>
      <p:sp>
        <p:nvSpPr>
          <p:cNvPr id="7" name="Rectangle 12"/>
          <p:cNvSpPr>
            <a:spLocks noGrp="1" noChangeArrowheads="1"/>
          </p:cNvSpPr>
          <p:nvPr>
            <p:ph type="ftr" sz="quarter" idx="11"/>
          </p:nvPr>
        </p:nvSpPr>
        <p:spPr/>
        <p:txBody>
          <a:bodyPr/>
          <a:lstStyle>
            <a:lvl1pPr>
              <a:defRPr/>
            </a:lvl1pPr>
          </a:lstStyle>
          <a:p>
            <a:pPr>
              <a:defRPr/>
            </a:pPr>
            <a:endParaRPr lang="en-US"/>
          </a:p>
        </p:txBody>
      </p:sp>
      <p:sp>
        <p:nvSpPr>
          <p:cNvPr id="8" name="Rectangle 13"/>
          <p:cNvSpPr>
            <a:spLocks noGrp="1" noChangeArrowheads="1"/>
          </p:cNvSpPr>
          <p:nvPr>
            <p:ph type="sldNum" sz="quarter" idx="12"/>
          </p:nvPr>
        </p:nvSpPr>
        <p:spPr/>
        <p:txBody>
          <a:bodyPr/>
          <a:lstStyle>
            <a:lvl1pPr>
              <a:defRPr/>
            </a:lvl1pPr>
          </a:lstStyle>
          <a:p>
            <a:pPr>
              <a:defRPr/>
            </a:pPr>
            <a:fld id="{30E95925-57AA-4290-8A8B-B5E416C42B89}"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pic>
        <p:nvPicPr>
          <p:cNvPr id="6" name="Picture 7" descr="logos-refresh-cont-06.jpg"/>
          <p:cNvPicPr>
            <a:picLocks noChangeAspect="1"/>
          </p:cNvPicPr>
          <p:nvPr userDrawn="1"/>
        </p:nvPicPr>
        <p:blipFill>
          <a:blip r:embed="rId2" cstate="print"/>
          <a:srcRect/>
          <a:stretch>
            <a:fillRect/>
          </a:stretch>
        </p:blipFill>
        <p:spPr bwMode="auto">
          <a:xfrm>
            <a:off x="250825" y="260350"/>
            <a:ext cx="1270000" cy="1268413"/>
          </a:xfrm>
          <a:prstGeom prst="rect">
            <a:avLst/>
          </a:prstGeom>
          <a:noFill/>
          <a:ln w="9525">
            <a:noFill/>
            <a:miter lim="800000"/>
            <a:headEnd/>
            <a:tailEnd/>
          </a:ln>
        </p:spPr>
      </p:pic>
      <p:sp>
        <p:nvSpPr>
          <p:cNvPr id="2" name="Title 1"/>
          <p:cNvSpPr>
            <a:spLocks noGrp="1"/>
          </p:cNvSpPr>
          <p:nvPr>
            <p:ph type="title"/>
          </p:nvPr>
        </p:nvSpPr>
        <p:spPr>
          <a:xfrm>
            <a:off x="1547664" y="214313"/>
            <a:ext cx="7396311" cy="1462087"/>
          </a:xfrm>
        </p:spPr>
        <p:txBody>
          <a:bodyPr/>
          <a:lstStyle>
            <a:lvl1pPr>
              <a:defRPr>
                <a:solidFill>
                  <a:srgbClr val="7030A0"/>
                </a:solidFil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450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450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p:txBody>
          <a:bodyPr/>
          <a:lstStyle>
            <a:lvl1pPr>
              <a:defRPr/>
            </a:lvl1pPr>
          </a:lstStyle>
          <a:p>
            <a:pPr>
              <a:defRPr/>
            </a:pPr>
            <a:endParaRPr lang="en-US"/>
          </a:p>
        </p:txBody>
      </p:sp>
      <p:sp>
        <p:nvSpPr>
          <p:cNvPr id="8" name="Rectangle 12"/>
          <p:cNvSpPr>
            <a:spLocks noGrp="1" noChangeArrowheads="1"/>
          </p:cNvSpPr>
          <p:nvPr>
            <p:ph type="ftr" sz="quarter" idx="11"/>
          </p:nvPr>
        </p:nvSpPr>
        <p:spPr/>
        <p:txBody>
          <a:bodyPr/>
          <a:lstStyle>
            <a:lvl1pPr>
              <a:defRPr/>
            </a:lvl1pPr>
          </a:lstStyle>
          <a:p>
            <a:pPr>
              <a:defRPr/>
            </a:pPr>
            <a:endParaRPr lang="en-US"/>
          </a:p>
        </p:txBody>
      </p:sp>
      <p:sp>
        <p:nvSpPr>
          <p:cNvPr id="9" name="Rectangle 13"/>
          <p:cNvSpPr>
            <a:spLocks noGrp="1" noChangeArrowheads="1"/>
          </p:cNvSpPr>
          <p:nvPr>
            <p:ph type="sldNum" sz="quarter" idx="12"/>
          </p:nvPr>
        </p:nvSpPr>
        <p:spPr/>
        <p:txBody>
          <a:bodyPr/>
          <a:lstStyle>
            <a:lvl1pPr>
              <a:defRPr/>
            </a:lvl1pPr>
          </a:lstStyle>
          <a:p>
            <a:pPr>
              <a:defRPr/>
            </a:pPr>
            <a:fld id="{15A154EC-F09D-4DA2-9DDD-C0CD329A0225}"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pic>
        <p:nvPicPr>
          <p:cNvPr id="6" name="Picture 7" descr="logos-refresh-cont-06.jpg"/>
          <p:cNvPicPr>
            <a:picLocks noChangeAspect="1"/>
          </p:cNvPicPr>
          <p:nvPr userDrawn="1"/>
        </p:nvPicPr>
        <p:blipFill>
          <a:blip r:embed="rId2" cstate="print"/>
          <a:srcRect/>
          <a:stretch>
            <a:fillRect/>
          </a:stretch>
        </p:blipFill>
        <p:spPr bwMode="auto">
          <a:xfrm>
            <a:off x="250825" y="260350"/>
            <a:ext cx="1270000" cy="1268413"/>
          </a:xfrm>
          <a:prstGeom prst="rect">
            <a:avLst/>
          </a:prstGeom>
          <a:noFill/>
          <a:ln w="9525">
            <a:noFill/>
            <a:miter lim="800000"/>
            <a:headEnd/>
            <a:tailEnd/>
          </a:ln>
        </p:spPr>
      </p:pic>
      <p:sp>
        <p:nvSpPr>
          <p:cNvPr id="2" name="Title 1"/>
          <p:cNvSpPr>
            <a:spLocks noGrp="1"/>
          </p:cNvSpPr>
          <p:nvPr>
            <p:ph type="title"/>
          </p:nvPr>
        </p:nvSpPr>
        <p:spPr>
          <a:xfrm>
            <a:off x="1547664" y="214313"/>
            <a:ext cx="7396311" cy="1462087"/>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450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450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p:txBody>
          <a:bodyPr/>
          <a:lstStyle>
            <a:lvl1pPr>
              <a:defRPr/>
            </a:lvl1pPr>
          </a:lstStyle>
          <a:p>
            <a:pPr>
              <a:defRPr/>
            </a:pPr>
            <a:endParaRPr lang="en-US"/>
          </a:p>
        </p:txBody>
      </p:sp>
      <p:sp>
        <p:nvSpPr>
          <p:cNvPr id="8" name="Rectangle 12"/>
          <p:cNvSpPr>
            <a:spLocks noGrp="1" noChangeArrowheads="1"/>
          </p:cNvSpPr>
          <p:nvPr>
            <p:ph type="ftr" sz="quarter" idx="11"/>
          </p:nvPr>
        </p:nvSpPr>
        <p:spPr/>
        <p:txBody>
          <a:bodyPr/>
          <a:lstStyle>
            <a:lvl1pPr>
              <a:defRPr/>
            </a:lvl1pPr>
          </a:lstStyle>
          <a:p>
            <a:pPr>
              <a:defRPr/>
            </a:pPr>
            <a:endParaRPr lang="en-US"/>
          </a:p>
        </p:txBody>
      </p:sp>
      <p:sp>
        <p:nvSpPr>
          <p:cNvPr id="9" name="Rectangle 13"/>
          <p:cNvSpPr>
            <a:spLocks noGrp="1" noChangeArrowheads="1"/>
          </p:cNvSpPr>
          <p:nvPr>
            <p:ph type="sldNum" sz="quarter" idx="12"/>
          </p:nvPr>
        </p:nvSpPr>
        <p:spPr/>
        <p:txBody>
          <a:bodyPr/>
          <a:lstStyle>
            <a:lvl1pPr>
              <a:defRPr/>
            </a:lvl1pPr>
          </a:lstStyle>
          <a:p>
            <a:pPr>
              <a:defRPr/>
            </a:pPr>
            <a:fld id="{AC9A7796-9EA1-48FA-99F7-93792F949139}"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pic>
        <p:nvPicPr>
          <p:cNvPr id="7" name="Picture 7" descr="logos-refresh-cont-06.jpg"/>
          <p:cNvPicPr>
            <a:picLocks noChangeAspect="1"/>
          </p:cNvPicPr>
          <p:nvPr userDrawn="1"/>
        </p:nvPicPr>
        <p:blipFill>
          <a:blip r:embed="rId2" cstate="print"/>
          <a:srcRect/>
          <a:stretch>
            <a:fillRect/>
          </a:stretch>
        </p:blipFill>
        <p:spPr bwMode="auto">
          <a:xfrm>
            <a:off x="250825" y="260350"/>
            <a:ext cx="1270000" cy="1268413"/>
          </a:xfrm>
          <a:prstGeom prst="rect">
            <a:avLst/>
          </a:prstGeom>
          <a:noFill/>
          <a:ln w="9525">
            <a:noFill/>
            <a:miter lim="800000"/>
            <a:headEnd/>
            <a:tailEnd/>
          </a:ln>
        </p:spPr>
      </p:pic>
      <p:sp>
        <p:nvSpPr>
          <p:cNvPr id="2" name="Title 1"/>
          <p:cNvSpPr>
            <a:spLocks noGrp="1"/>
          </p:cNvSpPr>
          <p:nvPr>
            <p:ph type="title" sz="quarter"/>
          </p:nvPr>
        </p:nvSpPr>
        <p:spPr>
          <a:xfrm>
            <a:off x="1619672" y="214313"/>
            <a:ext cx="7324303" cy="1462087"/>
          </a:xfrm>
        </p:spPr>
        <p:txBody>
          <a:bodyPr/>
          <a:lstStyle>
            <a:lvl1pPr>
              <a:defRPr>
                <a:solidFill>
                  <a:srgbClr val="7030A0"/>
                </a:solidFill>
              </a:defRPr>
            </a:lvl1pPr>
          </a:lstStyle>
          <a:p>
            <a:r>
              <a:rPr lang="en-US" dirty="0" smtClean="0"/>
              <a:t>Click to edit Master title style</a:t>
            </a:r>
            <a:endParaRPr lang="en-US" dirty="0"/>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450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1450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11"/>
          <p:cNvSpPr>
            <a:spLocks noGrp="1" noChangeArrowheads="1"/>
          </p:cNvSpPr>
          <p:nvPr>
            <p:ph type="dt" sz="half" idx="10"/>
          </p:nvPr>
        </p:nvSpPr>
        <p:spPr/>
        <p:txBody>
          <a:bodyPr/>
          <a:lstStyle>
            <a:lvl1pPr>
              <a:defRPr/>
            </a:lvl1pPr>
          </a:lstStyle>
          <a:p>
            <a:pPr>
              <a:defRPr/>
            </a:pPr>
            <a:endParaRPr lang="en-US"/>
          </a:p>
        </p:txBody>
      </p:sp>
      <p:sp>
        <p:nvSpPr>
          <p:cNvPr id="9" name="Rectangle 12"/>
          <p:cNvSpPr>
            <a:spLocks noGrp="1" noChangeArrowheads="1"/>
          </p:cNvSpPr>
          <p:nvPr>
            <p:ph type="ftr" sz="quarter" idx="11"/>
          </p:nvPr>
        </p:nvSpPr>
        <p:spPr/>
        <p:txBody>
          <a:bodyPr/>
          <a:lstStyle>
            <a:lvl1pPr>
              <a:defRPr/>
            </a:lvl1pPr>
          </a:lstStyle>
          <a:p>
            <a:pPr>
              <a:defRPr/>
            </a:pPr>
            <a:endParaRPr lang="en-US"/>
          </a:p>
        </p:txBody>
      </p:sp>
      <p:sp>
        <p:nvSpPr>
          <p:cNvPr id="10" name="Rectangle 13"/>
          <p:cNvSpPr>
            <a:spLocks noGrp="1" noChangeArrowheads="1"/>
          </p:cNvSpPr>
          <p:nvPr>
            <p:ph type="sldNum" sz="quarter" idx="12"/>
          </p:nvPr>
        </p:nvSpPr>
        <p:spPr/>
        <p:txBody>
          <a:bodyPr/>
          <a:lstStyle>
            <a:lvl1pPr>
              <a:defRPr/>
            </a:lvl1pPr>
          </a:lstStyle>
          <a:p>
            <a:pPr>
              <a:defRPr/>
            </a:pPr>
            <a:fld id="{1A9B5EB0-633D-451C-91AA-802524EC7266}"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404664"/>
            <a:ext cx="8388424" cy="1470025"/>
          </a:xfrm>
        </p:spPr>
        <p:txBody>
          <a:bodyPr/>
          <a:lstStyle>
            <a:lvl1pPr>
              <a:defRPr cap="all" baseline="0">
                <a:solidFill>
                  <a:schemeClr val="tx2"/>
                </a:solidFill>
                <a:latin typeface="+mj-lt"/>
              </a:defRPr>
            </a:lvl1pPr>
          </a:lstStyle>
          <a:p>
            <a:r>
              <a:rPr lang="en-US" dirty="0"/>
              <a:t>Click to edit Master title style</a:t>
            </a:r>
            <a:endParaRPr lang="en-GB" dirty="0"/>
          </a:p>
        </p:txBody>
      </p:sp>
      <p:sp>
        <p:nvSpPr>
          <p:cNvPr id="3" name="Subtitle 2"/>
          <p:cNvSpPr>
            <a:spLocks noGrp="1"/>
          </p:cNvSpPr>
          <p:nvPr>
            <p:ph type="subTitle" idx="1"/>
          </p:nvPr>
        </p:nvSpPr>
        <p:spPr>
          <a:xfrm>
            <a:off x="342319" y="2552700"/>
            <a:ext cx="7056784" cy="1752600"/>
          </a:xfrm>
        </p:spPr>
        <p:txBody>
          <a:bodyPr>
            <a:normAutofit/>
          </a:bodyPr>
          <a:lstStyle>
            <a:lvl1pPr marL="0" indent="0" algn="l">
              <a:buNone/>
              <a:defRPr sz="240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7" name="Picture 6">
            <a:extLst>
              <a:ext uri="{FF2B5EF4-FFF2-40B4-BE49-F238E27FC236}">
                <a16:creationId xmlns="" xmlns:a16="http://schemas.microsoft.com/office/drawing/2014/main" id="{E69ABB1D-323A-4811-94CE-E3762550DB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0312" y="6237312"/>
            <a:ext cx="1623163" cy="505275"/>
          </a:xfrm>
          <a:prstGeom prst="rect">
            <a:avLst/>
          </a:prstGeom>
        </p:spPr>
      </p:pic>
      <p:sp>
        <p:nvSpPr>
          <p:cNvPr id="5" name="Slide Number Placeholder 5">
            <a:extLst>
              <a:ext uri="{FF2B5EF4-FFF2-40B4-BE49-F238E27FC236}">
                <a16:creationId xmlns="" xmlns:a16="http://schemas.microsoft.com/office/drawing/2014/main" id="{25275DB5-0E83-4E87-A908-8129CA0F3F7B}"/>
              </a:ext>
            </a:extLst>
          </p:cNvPr>
          <p:cNvSpPr>
            <a:spLocks noGrp="1"/>
          </p:cNvSpPr>
          <p:nvPr>
            <p:ph type="sldNum" sz="quarter" idx="4"/>
          </p:nvPr>
        </p:nvSpPr>
        <p:spPr>
          <a:xfrm>
            <a:off x="395536" y="6346987"/>
            <a:ext cx="2133600" cy="365125"/>
          </a:xfrm>
          <a:prstGeom prst="rect">
            <a:avLst/>
          </a:prstGeom>
        </p:spPr>
        <p:txBody>
          <a:bodyPr vert="horz" lIns="91440" tIns="45720" rIns="91440" bIns="45720" rtlCol="0" anchor="ctr"/>
          <a:lstStyle>
            <a:lvl1pPr algn="l">
              <a:defRPr sz="1200">
                <a:solidFill>
                  <a:schemeClr val="tx1"/>
                </a:solidFill>
              </a:defRPr>
            </a:lvl1pPr>
          </a:lstStyle>
          <a:p>
            <a:fld id="{76DA8BB1-CF79-453B-911F-44FBC21E5B28}" type="slidenum">
              <a:rPr lang="en-GB" smtClean="0">
                <a:solidFill>
                  <a:srgbClr val="6C6C6C"/>
                </a:solidFill>
              </a:rPr>
              <a:pPr/>
              <a:t>‹#›</a:t>
            </a:fld>
            <a:endParaRPr lang="en-GB" dirty="0">
              <a:solidFill>
                <a:srgbClr val="6C6C6C"/>
              </a:solidFill>
            </a:endParaRPr>
          </a:p>
        </p:txBody>
      </p:sp>
    </p:spTree>
    <p:extLst>
      <p:ext uri="{BB962C8B-B14F-4D97-AF65-F5344CB8AC3E}">
        <p14:creationId xmlns:p14="http://schemas.microsoft.com/office/powerpoint/2010/main" val="396636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8229600" cy="1143000"/>
          </a:xfrm>
        </p:spPr>
        <p:txBody>
          <a:bodyPr/>
          <a:lstStyle>
            <a:lvl1pPr>
              <a:defRPr>
                <a:solidFill>
                  <a:schemeClr val="tx2"/>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 xmlns:a16="http://schemas.microsoft.com/office/drawing/2014/main" id="{5F711C96-06E8-44C7-99AB-C1B39D2447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0312" y="6309320"/>
            <a:ext cx="1623163" cy="505275"/>
          </a:xfrm>
          <a:prstGeom prst="rect">
            <a:avLst/>
          </a:prstGeom>
        </p:spPr>
      </p:pic>
      <p:sp>
        <p:nvSpPr>
          <p:cNvPr id="9" name="Slide Number Placeholder 5">
            <a:extLst>
              <a:ext uri="{FF2B5EF4-FFF2-40B4-BE49-F238E27FC236}">
                <a16:creationId xmlns="" xmlns:a16="http://schemas.microsoft.com/office/drawing/2014/main" id="{8D089104-D99A-4CA5-A2CE-12DAA4F4F06F}"/>
              </a:ext>
            </a:extLst>
          </p:cNvPr>
          <p:cNvSpPr>
            <a:spLocks noGrp="1"/>
          </p:cNvSpPr>
          <p:nvPr>
            <p:ph type="sldNum" sz="quarter" idx="4"/>
          </p:nvPr>
        </p:nvSpPr>
        <p:spPr>
          <a:xfrm>
            <a:off x="395536" y="6346987"/>
            <a:ext cx="2133600" cy="365125"/>
          </a:xfrm>
          <a:prstGeom prst="rect">
            <a:avLst/>
          </a:prstGeom>
        </p:spPr>
        <p:txBody>
          <a:bodyPr vert="horz" lIns="91440" tIns="45720" rIns="91440" bIns="45720" rtlCol="0" anchor="ctr"/>
          <a:lstStyle>
            <a:lvl1pPr algn="l">
              <a:defRPr sz="1200">
                <a:solidFill>
                  <a:schemeClr val="tx1"/>
                </a:solidFill>
              </a:defRPr>
            </a:lvl1pPr>
          </a:lstStyle>
          <a:p>
            <a:fld id="{76DA8BB1-CF79-453B-911F-44FBC21E5B28}" type="slidenum">
              <a:rPr lang="en-GB" smtClean="0">
                <a:solidFill>
                  <a:srgbClr val="6C6C6C"/>
                </a:solidFill>
              </a:rPr>
              <a:pPr/>
              <a:t>‹#›</a:t>
            </a:fld>
            <a:endParaRPr lang="en-GB" dirty="0">
              <a:solidFill>
                <a:srgbClr val="6C6C6C"/>
              </a:solidFill>
            </a:endParaRPr>
          </a:p>
        </p:txBody>
      </p:sp>
    </p:spTree>
    <p:extLst>
      <p:ext uri="{BB962C8B-B14F-4D97-AF65-F5344CB8AC3E}">
        <p14:creationId xmlns:p14="http://schemas.microsoft.com/office/powerpoint/2010/main" val="1044197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544" y="332656"/>
            <a:ext cx="6120680" cy="1143000"/>
          </a:xfrm>
        </p:spPr>
        <p:txBody>
          <a:bodyPr>
            <a:normAutofit/>
          </a:bodyPr>
          <a:lstStyle>
            <a:lvl1pPr>
              <a:defRPr sz="3200" b="0">
                <a:solidFill>
                  <a:srgbClr val="0070C0"/>
                </a:solidFill>
              </a:defRPr>
            </a:lvl1pPr>
          </a:lstStyle>
          <a:p>
            <a:r>
              <a:rPr lang="en-US" dirty="0" smtClean="0"/>
              <a:t>CLICK TO EDIT MASTER SLIDE</a:t>
            </a:r>
            <a:endParaRPr lang="en-GB" dirty="0"/>
          </a:p>
        </p:txBody>
      </p:sp>
      <p:sp>
        <p:nvSpPr>
          <p:cNvPr id="3" name="Content Placeholder 2"/>
          <p:cNvSpPr>
            <a:spLocks noGrp="1"/>
          </p:cNvSpPr>
          <p:nvPr>
            <p:ph idx="1"/>
          </p:nvPr>
        </p:nvSpPr>
        <p:spPr/>
        <p:txBody>
          <a:bodyPr>
            <a:normAutofit/>
          </a:bodyPr>
          <a:lstStyle>
            <a:lvl1pPr>
              <a:defRPr sz="2400">
                <a:latin typeface="Century Gothic" panose="020B0502020202020204" pitchFamily="34" charset="0"/>
              </a:defRPr>
            </a:lvl1pPr>
            <a:lvl2pPr>
              <a:defRPr sz="2400">
                <a:latin typeface="Century Gothic" panose="020B0502020202020204" pitchFamily="34" charset="0"/>
              </a:defRPr>
            </a:lvl2pPr>
            <a:lvl3pPr>
              <a:defRPr sz="2400">
                <a:latin typeface="Century Gothic" panose="020B0502020202020204" pitchFamily="34" charset="0"/>
              </a:defRPr>
            </a:lvl3pPr>
            <a:lvl4pPr>
              <a:defRPr sz="2400">
                <a:latin typeface="Century Gothic" panose="020B0502020202020204" pitchFamily="34" charset="0"/>
              </a:defRPr>
            </a:lvl4pPr>
            <a:lvl5pPr>
              <a:defRPr sz="2400">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A1B611CD-C53D-426A-9809-1746F5BEDB44}" type="datetimeFigureOut">
              <a:rPr lang="en-GB" smtClean="0"/>
              <a:pPr/>
              <a:t>03/04/2023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A1C211-063C-4FF6-8C37-D243B46623C8}"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lit Panel layout">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08C4AA17-23DD-4DD8-8ACE-09615CB3BA0B}"/>
              </a:ext>
            </a:extLst>
          </p:cNvPr>
          <p:cNvSpPr/>
          <p:nvPr userDrawn="1"/>
        </p:nvSpPr>
        <p:spPr>
          <a:xfrm>
            <a:off x="0" y="0"/>
            <a:ext cx="3786182" cy="6858000"/>
          </a:xfrm>
          <a:prstGeom prst="rect">
            <a:avLst/>
          </a:prstGeom>
          <a:solidFill>
            <a:schemeClr val="tx2"/>
          </a:solidFill>
          <a:ln>
            <a:noFill/>
          </a:ln>
          <a:effectLst>
            <a:outerShdw blurRad="101600" dist="38100" dir="2700000" sx="101000" sy="101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9D9D9"/>
              </a:solidFill>
            </a:endParaRPr>
          </a:p>
        </p:txBody>
      </p:sp>
      <p:pic>
        <p:nvPicPr>
          <p:cNvPr id="7" name="Picture 6">
            <a:extLst>
              <a:ext uri="{FF2B5EF4-FFF2-40B4-BE49-F238E27FC236}">
                <a16:creationId xmlns="" xmlns:a16="http://schemas.microsoft.com/office/drawing/2014/main" id="{B4749D78-AFD7-47C4-B152-0C142A1EBC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2320" y="6237312"/>
            <a:ext cx="1623163" cy="505275"/>
          </a:xfrm>
          <a:prstGeom prst="rect">
            <a:avLst/>
          </a:prstGeom>
        </p:spPr>
      </p:pic>
      <p:sp>
        <p:nvSpPr>
          <p:cNvPr id="4" name="Subtitle 2">
            <a:extLst>
              <a:ext uri="{FF2B5EF4-FFF2-40B4-BE49-F238E27FC236}">
                <a16:creationId xmlns="" xmlns:a16="http://schemas.microsoft.com/office/drawing/2014/main" id="{19A0FE7F-9C5D-48B9-8DC2-5AB181B94DE0}"/>
              </a:ext>
            </a:extLst>
          </p:cNvPr>
          <p:cNvSpPr>
            <a:spLocks noGrp="1"/>
          </p:cNvSpPr>
          <p:nvPr>
            <p:ph type="subTitle" idx="1"/>
          </p:nvPr>
        </p:nvSpPr>
        <p:spPr>
          <a:xfrm>
            <a:off x="107504" y="620688"/>
            <a:ext cx="3528392" cy="864096"/>
          </a:xfrm>
          <a:prstGeom prst="rect">
            <a:avLst/>
          </a:prstGeom>
          <a:noFill/>
        </p:spPr>
        <p:txBody>
          <a:bodyPr>
            <a:noAutofit/>
          </a:bodyPr>
          <a:lstStyle>
            <a:lvl1pPr marL="0" indent="0" algn="l">
              <a:buNone/>
              <a:defRPr sz="240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2183838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kern="1900" spc="100" baseline="0">
                <a:latin typeface="+mj-lt"/>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normAutofit/>
          </a:bodyPr>
          <a:lstStyle>
            <a:lvl1pPr>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a:xfrm>
            <a:off x="457200" y="6346987"/>
            <a:ext cx="2133600" cy="365125"/>
          </a:xfrm>
        </p:spPr>
        <p:txBody>
          <a:bodyPr/>
          <a:lstStyle/>
          <a:p>
            <a:fld id="{76DA8BB1-CF79-453B-911F-44FBC21E5B28}" type="slidenum">
              <a:rPr lang="en-GB" smtClean="0">
                <a:solidFill>
                  <a:srgbClr val="6C6C6C"/>
                </a:solidFill>
              </a:rPr>
              <a:pPr/>
              <a:t>‹#›</a:t>
            </a:fld>
            <a:endParaRPr lang="en-GB">
              <a:solidFill>
                <a:srgbClr val="6C6C6C"/>
              </a:solidFill>
            </a:endParaRPr>
          </a:p>
        </p:txBody>
      </p:sp>
    </p:spTree>
    <p:extLst>
      <p:ext uri="{BB962C8B-B14F-4D97-AF65-F5344CB8AC3E}">
        <p14:creationId xmlns:p14="http://schemas.microsoft.com/office/powerpoint/2010/main" val="999652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ITC Avant Garde Gothic" panose="020B0602020202020204" pitchFamily="34" charset="0"/>
              </a:defRPr>
            </a:lvl1pPr>
          </a:lstStyle>
          <a:p>
            <a:r>
              <a:rPr lang="en-US" dirty="0"/>
              <a:t>Click to edit Master title style</a:t>
            </a:r>
            <a:endParaRPr lang="en-GB" dirty="0"/>
          </a:p>
        </p:txBody>
      </p:sp>
      <p:pic>
        <p:nvPicPr>
          <p:cNvPr id="6" name="Picture 5">
            <a:extLst>
              <a:ext uri="{FF2B5EF4-FFF2-40B4-BE49-F238E27FC236}">
                <a16:creationId xmlns="" xmlns:a16="http://schemas.microsoft.com/office/drawing/2014/main" id="{B3578115-E3AC-4787-BFBA-131A2BAD6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0312" y="6309320"/>
            <a:ext cx="1623163" cy="505275"/>
          </a:xfrm>
          <a:prstGeom prst="rect">
            <a:avLst/>
          </a:prstGeom>
        </p:spPr>
      </p:pic>
      <p:sp>
        <p:nvSpPr>
          <p:cNvPr id="7" name="Slide Number Placeholder 6">
            <a:extLst>
              <a:ext uri="{FF2B5EF4-FFF2-40B4-BE49-F238E27FC236}">
                <a16:creationId xmlns="" xmlns:a16="http://schemas.microsoft.com/office/drawing/2014/main" id="{EAB7B68D-1FA5-4889-9038-037DCEB2F0DF}"/>
              </a:ext>
            </a:extLst>
          </p:cNvPr>
          <p:cNvSpPr txBox="1">
            <a:spLocks/>
          </p:cNvSpPr>
          <p:nvPr userDrawn="1"/>
        </p:nvSpPr>
        <p:spPr>
          <a:xfrm>
            <a:off x="457200" y="6381328"/>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6DA8BB1-CF79-453B-911F-44FBC21E5B28}" type="slidenum">
              <a:rPr lang="en-GB" smtClean="0">
                <a:solidFill>
                  <a:srgbClr val="6C6C6C"/>
                </a:solidFill>
              </a:rPr>
              <a:pPr algn="l"/>
              <a:t>‹#›</a:t>
            </a:fld>
            <a:endParaRPr lang="en-GB" dirty="0">
              <a:solidFill>
                <a:srgbClr val="6C6C6C"/>
              </a:solidFill>
            </a:endParaRPr>
          </a:p>
        </p:txBody>
      </p:sp>
    </p:spTree>
    <p:extLst>
      <p:ext uri="{BB962C8B-B14F-4D97-AF65-F5344CB8AC3E}">
        <p14:creationId xmlns:p14="http://schemas.microsoft.com/office/powerpoint/2010/main" val="4088853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Layout">
    <p:spTree>
      <p:nvGrpSpPr>
        <p:cNvPr id="1" name=""/>
        <p:cNvGrpSpPr/>
        <p:nvPr/>
      </p:nvGrpSpPr>
      <p:grpSpPr>
        <a:xfrm>
          <a:off x="0" y="0"/>
          <a:ext cx="0" cy="0"/>
          <a:chOff x="0" y="0"/>
          <a:chExt cx="0" cy="0"/>
        </a:xfrm>
      </p:grpSpPr>
      <p:sp>
        <p:nvSpPr>
          <p:cNvPr id="2" name="Slide Number Placeholder 6">
            <a:extLst>
              <a:ext uri="{FF2B5EF4-FFF2-40B4-BE49-F238E27FC236}">
                <a16:creationId xmlns="" xmlns:a16="http://schemas.microsoft.com/office/drawing/2014/main" id="{EA4D92EC-D22F-4D0E-B035-D57E438AB0F6}"/>
              </a:ext>
            </a:extLst>
          </p:cNvPr>
          <p:cNvSpPr txBox="1">
            <a:spLocks/>
          </p:cNvSpPr>
          <p:nvPr userDrawn="1"/>
        </p:nvSpPr>
        <p:spPr>
          <a:xfrm>
            <a:off x="457200" y="6381328"/>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6DA8BB1-CF79-453B-911F-44FBC21E5B28}" type="slidenum">
              <a:rPr lang="en-GB" smtClean="0">
                <a:solidFill>
                  <a:srgbClr val="6C6C6C"/>
                </a:solidFill>
              </a:rPr>
              <a:pPr algn="l"/>
              <a:t>‹#›</a:t>
            </a:fld>
            <a:endParaRPr lang="en-GB" dirty="0">
              <a:solidFill>
                <a:srgbClr val="6C6C6C"/>
              </a:solidFill>
            </a:endParaRPr>
          </a:p>
        </p:txBody>
      </p:sp>
    </p:spTree>
    <p:extLst>
      <p:ext uri="{BB962C8B-B14F-4D97-AF65-F5344CB8AC3E}">
        <p14:creationId xmlns:p14="http://schemas.microsoft.com/office/powerpoint/2010/main" val="21807917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ghter slide design">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233F5443-A66B-44AC-9744-42A0F14307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0312" y="6309320"/>
            <a:ext cx="1623163" cy="505275"/>
          </a:xfrm>
          <a:prstGeom prst="rect">
            <a:avLst/>
          </a:prstGeom>
        </p:spPr>
      </p:pic>
      <p:sp>
        <p:nvSpPr>
          <p:cNvPr id="3" name="Slide Number Placeholder 6">
            <a:extLst>
              <a:ext uri="{FF2B5EF4-FFF2-40B4-BE49-F238E27FC236}">
                <a16:creationId xmlns="" xmlns:a16="http://schemas.microsoft.com/office/drawing/2014/main" id="{7F9297D8-73E3-4032-9BC6-C06A4F998B7A}"/>
              </a:ext>
            </a:extLst>
          </p:cNvPr>
          <p:cNvSpPr txBox="1">
            <a:spLocks/>
          </p:cNvSpPr>
          <p:nvPr userDrawn="1"/>
        </p:nvSpPr>
        <p:spPr>
          <a:xfrm>
            <a:off x="457200" y="6381328"/>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6DA8BB1-CF79-453B-911F-44FBC21E5B28}" type="slidenum">
              <a:rPr lang="en-GB" smtClean="0">
                <a:solidFill>
                  <a:srgbClr val="6C6C6C"/>
                </a:solidFill>
              </a:rPr>
              <a:pPr algn="l"/>
              <a:t>‹#›</a:t>
            </a:fld>
            <a:endParaRPr lang="en-GB">
              <a:solidFill>
                <a:srgbClr val="6C6C6C"/>
              </a:solidFill>
            </a:endParaRPr>
          </a:p>
        </p:txBody>
      </p:sp>
    </p:spTree>
    <p:extLst>
      <p:ext uri="{BB962C8B-B14F-4D97-AF65-F5344CB8AC3E}">
        <p14:creationId xmlns:p14="http://schemas.microsoft.com/office/powerpoint/2010/main" val="267606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o page numbe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233F5443-A66B-44AC-9744-42A0F14307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0312" y="6309320"/>
            <a:ext cx="1623163" cy="505275"/>
          </a:xfrm>
          <a:prstGeom prst="rect">
            <a:avLst/>
          </a:prstGeom>
        </p:spPr>
      </p:pic>
    </p:spTree>
    <p:extLst>
      <p:ext uri="{BB962C8B-B14F-4D97-AF65-F5344CB8AC3E}">
        <p14:creationId xmlns:p14="http://schemas.microsoft.com/office/powerpoint/2010/main" val="1265399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bottom lef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76672"/>
            <a:ext cx="8229600" cy="1143000"/>
          </a:xfrm>
        </p:spPr>
        <p:txBody>
          <a:bodyPr/>
          <a:lstStyle>
            <a:lvl1pPr>
              <a:defRPr spc="50" baseline="0">
                <a:solidFill>
                  <a:schemeClr val="tx2"/>
                </a:solidFill>
                <a:latin typeface="+mj-lt"/>
              </a:defRPr>
            </a:lvl1pPr>
          </a:lstStyle>
          <a:p>
            <a:r>
              <a:rPr lang="en-US" dirty="0"/>
              <a:t>Click to edit Master title style</a:t>
            </a:r>
            <a:endParaRPr lang="en-GB" dirty="0"/>
          </a:p>
        </p:txBody>
      </p:sp>
      <p:pic>
        <p:nvPicPr>
          <p:cNvPr id="7" name="Picture 6">
            <a:extLst>
              <a:ext uri="{FF2B5EF4-FFF2-40B4-BE49-F238E27FC236}">
                <a16:creationId xmlns="" xmlns:a16="http://schemas.microsoft.com/office/drawing/2014/main" id="{2C61F906-E603-4544-AB3B-CDA8428F23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6165304"/>
            <a:ext cx="1623163" cy="505275"/>
          </a:xfrm>
          <a:prstGeom prst="rect">
            <a:avLst/>
          </a:prstGeom>
        </p:spPr>
      </p:pic>
    </p:spTree>
    <p:extLst>
      <p:ext uri="{BB962C8B-B14F-4D97-AF65-F5344CB8AC3E}">
        <p14:creationId xmlns:p14="http://schemas.microsoft.com/office/powerpoint/2010/main" val="82737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Logo bottom lef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76672"/>
            <a:ext cx="8229600" cy="1143000"/>
          </a:xfrm>
          <a:solidFill>
            <a:schemeClr val="tx2"/>
          </a:solidFill>
        </p:spPr>
        <p:txBody>
          <a:bodyPr/>
          <a:lstStyle>
            <a:lvl1pPr>
              <a:defRPr spc="50" baseline="0">
                <a:solidFill>
                  <a:schemeClr val="accent1"/>
                </a:solidFill>
                <a:latin typeface="+mj-lt"/>
              </a:defRPr>
            </a:lvl1pPr>
          </a:lstStyle>
          <a:p>
            <a:r>
              <a:rPr lang="en-US" dirty="0"/>
              <a:t>Click to edit Master title style</a:t>
            </a:r>
            <a:endParaRPr lang="en-GB" dirty="0"/>
          </a:p>
        </p:txBody>
      </p:sp>
      <p:pic>
        <p:nvPicPr>
          <p:cNvPr id="7" name="Picture 6">
            <a:extLst>
              <a:ext uri="{FF2B5EF4-FFF2-40B4-BE49-F238E27FC236}">
                <a16:creationId xmlns="" xmlns:a16="http://schemas.microsoft.com/office/drawing/2014/main" id="{2C61F906-E603-4544-AB3B-CDA8428F23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6165304"/>
            <a:ext cx="1623163" cy="505275"/>
          </a:xfrm>
          <a:prstGeom prst="rect">
            <a:avLst/>
          </a:prstGeom>
        </p:spPr>
      </p:pic>
      <p:sp>
        <p:nvSpPr>
          <p:cNvPr id="4" name="Subtitle 2">
            <a:extLst>
              <a:ext uri="{FF2B5EF4-FFF2-40B4-BE49-F238E27FC236}">
                <a16:creationId xmlns="" xmlns:a16="http://schemas.microsoft.com/office/drawing/2014/main" id="{CB7543A1-06A2-4E6E-83F2-1BC4FABC81EB}"/>
              </a:ext>
            </a:extLst>
          </p:cNvPr>
          <p:cNvSpPr>
            <a:spLocks noGrp="1"/>
          </p:cNvSpPr>
          <p:nvPr>
            <p:ph type="subTitle" idx="1"/>
          </p:nvPr>
        </p:nvSpPr>
        <p:spPr>
          <a:xfrm>
            <a:off x="395536" y="2420888"/>
            <a:ext cx="6400800" cy="1752600"/>
          </a:xfrm>
          <a:prstGeom prst="rect">
            <a:avLst/>
          </a:prstGeom>
          <a:noFill/>
        </p:spPr>
        <p:txBody>
          <a:bodyPr>
            <a:normAutofit/>
          </a:bodyPr>
          <a:lstStyle>
            <a:lvl1pPr marL="0" indent="0" algn="l">
              <a:buNone/>
              <a:defRPr sz="2400">
                <a:solidFill>
                  <a:schemeClr val="bg1">
                    <a:lumMod val="2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3943207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B611CD-C53D-426A-9809-1746F5BEDB44}" type="datetimeFigureOut">
              <a:rPr lang="en-GB" smtClean="0"/>
              <a:pPr/>
              <a:t>03/04/2023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A1C211-063C-4FF6-8C37-D243B46623C8}"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latin typeface="Century Gothic" panose="020B0502020202020204" pitchFamily="34" charset="0"/>
              </a:defRPr>
            </a:lvl1pPr>
          </a:lstStyle>
          <a:p>
            <a:r>
              <a:rPr lang="en-US" dirty="0" smtClean="0"/>
              <a:t>CLICK TO EDIT MASTER SLIDE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4"/>
          <p:cNvSpPr>
            <a:spLocks noGrp="1"/>
          </p:cNvSpPr>
          <p:nvPr>
            <p:ph type="dt" sz="half" idx="10"/>
          </p:nvPr>
        </p:nvSpPr>
        <p:spPr/>
        <p:txBody>
          <a:bodyPr/>
          <a:lstStyle/>
          <a:p>
            <a:fld id="{A1B611CD-C53D-426A-9809-1746F5BEDB44}" type="datetimeFigureOut">
              <a:rPr lang="en-GB" smtClean="0"/>
              <a:pPr/>
              <a:t>03/04/2023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A1C211-063C-4FF6-8C37-D243B46623C8}"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1B611CD-C53D-426A-9809-1746F5BEDB44}" type="datetimeFigureOut">
              <a:rPr lang="en-GB" smtClean="0"/>
              <a:pPr/>
              <a:t>03/04/2023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FA1C211-063C-4FF6-8C37-D243B46623C8}"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Century Gothic" panose="020B0502020202020204" pitchFamily="34" charset="0"/>
              </a:defRPr>
            </a:lvl1pPr>
          </a:lstStyle>
          <a:p>
            <a:r>
              <a:rPr lang="en-US" dirty="0" smtClean="0"/>
              <a:t>CLICK TO EDIT MASTER SLIDE</a:t>
            </a:r>
            <a:endParaRPr lang="en-GB" dirty="0"/>
          </a:p>
        </p:txBody>
      </p:sp>
      <p:sp>
        <p:nvSpPr>
          <p:cNvPr id="3" name="Date Placeholder 2"/>
          <p:cNvSpPr>
            <a:spLocks noGrp="1"/>
          </p:cNvSpPr>
          <p:nvPr>
            <p:ph type="dt" sz="half" idx="10"/>
          </p:nvPr>
        </p:nvSpPr>
        <p:spPr/>
        <p:txBody>
          <a:bodyPr/>
          <a:lstStyle/>
          <a:p>
            <a:fld id="{A1B611CD-C53D-426A-9809-1746F5BEDB44}" type="datetimeFigureOut">
              <a:rPr lang="en-GB" smtClean="0"/>
              <a:pPr/>
              <a:t>03/04/2023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FA1C211-063C-4FF6-8C37-D243B46623C8}"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611CD-C53D-426A-9809-1746F5BEDB44}" type="datetimeFigureOut">
              <a:rPr lang="en-GB" smtClean="0"/>
              <a:pPr/>
              <a:t>03/04/2023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FA1C211-063C-4FF6-8C37-D243B46623C8}"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lstStyle>
            <a:lvl1pPr algn="l">
              <a:defRPr sz="2000" b="1">
                <a:latin typeface="Century Gothic" panose="020B0502020202020204" pitchFamily="34" charset="0"/>
              </a:defRPr>
            </a:lvl1pPr>
          </a:lstStyle>
          <a:p>
            <a:r>
              <a:rPr lang="en-US" dirty="0" smtClean="0"/>
              <a:t>CLICK TO EDIT MASTER SLIDE</a:t>
            </a:r>
            <a:endParaRPr lang="en-GB" dirty="0"/>
          </a:p>
        </p:txBody>
      </p:sp>
      <p:sp>
        <p:nvSpPr>
          <p:cNvPr id="3" name="Content Placeholder 2"/>
          <p:cNvSpPr>
            <a:spLocks noGrp="1"/>
          </p:cNvSpPr>
          <p:nvPr>
            <p:ph idx="1"/>
          </p:nvPr>
        </p:nvSpPr>
        <p:spPr>
          <a:xfrm>
            <a:off x="3575050" y="1340768"/>
            <a:ext cx="5111750" cy="478539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B611CD-C53D-426A-9809-1746F5BEDB44}" type="datetimeFigureOut">
              <a:rPr lang="en-GB" smtClean="0"/>
              <a:pPr/>
              <a:t>03/04/2023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A1C211-063C-4FF6-8C37-D243B46623C8}"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B611CD-C53D-426A-9809-1746F5BEDB44}" type="datetimeFigureOut">
              <a:rPr lang="en-GB" smtClean="0"/>
              <a:pPr/>
              <a:t>03/04/2023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A1C211-063C-4FF6-8C37-D243B46623C8}"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332656"/>
            <a:ext cx="6048672" cy="1143000"/>
          </a:xfrm>
          <a:prstGeom prst="rect">
            <a:avLst/>
          </a:prstGeom>
        </p:spPr>
        <p:txBody>
          <a:bodyPr vert="horz" lIns="91440" tIns="45720" rIns="91440" bIns="45720" rtlCol="0" anchor="ctr">
            <a:normAutofit/>
          </a:bodyPr>
          <a:lstStyle/>
          <a:p>
            <a:r>
              <a:rPr lang="en-US" dirty="0" smtClean="0"/>
              <a:t>CLICK TO EDIT MASTER SLIDE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611CD-C53D-426A-9809-1746F5BEDB44}" type="datetimeFigureOut">
              <a:rPr lang="en-GB" smtClean="0"/>
              <a:pPr/>
              <a:t>03/04/2023</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1C211-063C-4FF6-8C37-D243B46623C8}"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spcBef>
          <a:spcPct val="0"/>
        </a:spcBef>
        <a:buNone/>
        <a:defRPr sz="4000" kern="1200" baseline="0">
          <a:solidFill>
            <a:srgbClr val="0070C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26" y="236376"/>
            <a:ext cx="8229600" cy="1143000"/>
          </a:xfrm>
          <a:prstGeom prst="rect">
            <a:avLst/>
          </a:prstGeom>
          <a:solidFill>
            <a:schemeClr val="accent1"/>
          </a:solidFill>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395536" y="6346987"/>
            <a:ext cx="2133600" cy="365125"/>
          </a:xfrm>
          <a:prstGeom prst="rect">
            <a:avLst/>
          </a:prstGeom>
        </p:spPr>
        <p:txBody>
          <a:bodyPr vert="horz" lIns="91440" tIns="45720" rIns="91440" bIns="45720" rtlCol="0" anchor="ctr"/>
          <a:lstStyle>
            <a:lvl1pPr algn="l">
              <a:defRPr sz="1200">
                <a:solidFill>
                  <a:schemeClr val="tx1"/>
                </a:solidFill>
              </a:defRPr>
            </a:lvl1pPr>
          </a:lstStyle>
          <a:p>
            <a:fld id="{76DA8BB1-CF79-453B-911F-44FBC21E5B28}" type="slidenum">
              <a:rPr lang="en-GB" smtClean="0">
                <a:solidFill>
                  <a:srgbClr val="6C6C6C"/>
                </a:solidFill>
              </a:rPr>
              <a:pPr/>
              <a:t>‹#›</a:t>
            </a:fld>
            <a:endParaRPr lang="en-GB" dirty="0">
              <a:solidFill>
                <a:srgbClr val="6C6C6C"/>
              </a:solidFill>
            </a:endParaRPr>
          </a:p>
        </p:txBody>
      </p:sp>
    </p:spTree>
    <p:extLst>
      <p:ext uri="{BB962C8B-B14F-4D97-AF65-F5344CB8AC3E}">
        <p14:creationId xmlns:p14="http://schemas.microsoft.com/office/powerpoint/2010/main" val="60243602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txStyles>
    <p:titleStyle>
      <a:lvl1pPr algn="ctr" defTabSz="914400" rtl="0" eaLnBrk="1" latinLnBrk="0" hangingPunct="1">
        <a:spcBef>
          <a:spcPct val="0"/>
        </a:spcBef>
        <a:buNone/>
        <a:defRPr sz="3500" kern="1200" cap="all" baseline="0">
          <a:solidFill>
            <a:schemeClr val="tx2"/>
          </a:solidFill>
          <a:latin typeface="+mj-lt"/>
          <a:ea typeface="+mj-ea"/>
          <a:cs typeface="+mj-cs"/>
        </a:defRPr>
      </a:lvl1pPr>
    </p:titleStyle>
    <p:bodyStyle>
      <a:lvl1pPr marL="342900" indent="-342900" algn="l" defTabSz="914400" rtl="0" eaLnBrk="1" latinLnBrk="0" hangingPunct="1">
        <a:spcBef>
          <a:spcPct val="20000"/>
        </a:spcBef>
        <a:buClr>
          <a:schemeClr val="tx2"/>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6.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oogle.co.uk/url?sa=i&amp;rct=j&amp;q=&amp;esrc=s&amp;source=imgres&amp;cd=&amp;cad=rja&amp;uact=8&amp;ved=2ahUKEwjHz8P-hO_bAhUJuBQKHdUXBcAQjRx6BAgBEAU&amp;url=http://www.hair-loss-and-treatment.com/extra/hair-follicles&amp;psig=AOvVaw0q28U6e8iLswcjggwx3sg4&amp;ust=1530023807555424"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hyperlink" Target="mailto:training@sterex.com"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FA246F56-33C0-4CDB-8800-6236A71978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444" y="1772816"/>
            <a:ext cx="4387628" cy="5085184"/>
          </a:xfrm>
          <a:prstGeom prst="rect">
            <a:avLst/>
          </a:prstGeom>
        </p:spPr>
      </p:pic>
      <p:sp>
        <p:nvSpPr>
          <p:cNvPr id="4" name="Rectangle 3">
            <a:extLst>
              <a:ext uri="{FF2B5EF4-FFF2-40B4-BE49-F238E27FC236}">
                <a16:creationId xmlns="" xmlns:a16="http://schemas.microsoft.com/office/drawing/2014/main" id="{C850CF84-993D-479C-B6C6-5D3DE1DCC29D}"/>
              </a:ext>
            </a:extLst>
          </p:cNvPr>
          <p:cNvSpPr/>
          <p:nvPr/>
        </p:nvSpPr>
        <p:spPr>
          <a:xfrm>
            <a:off x="277740" y="1772816"/>
            <a:ext cx="4078236" cy="1656184"/>
          </a:xfrm>
          <a:prstGeom prst="rect">
            <a:avLst/>
          </a:prstGeom>
          <a:solidFill>
            <a:schemeClr val="accen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D9D9D9"/>
              </a:solidFill>
            </a:endParaRPr>
          </a:p>
        </p:txBody>
      </p:sp>
      <p:cxnSp>
        <p:nvCxnSpPr>
          <p:cNvPr id="9" name="Straight Connector 8">
            <a:extLst>
              <a:ext uri="{FF2B5EF4-FFF2-40B4-BE49-F238E27FC236}">
                <a16:creationId xmlns="" xmlns:a16="http://schemas.microsoft.com/office/drawing/2014/main" id="{3FFE5DD1-A7A7-44F2-9FA1-0616573444D4}"/>
              </a:ext>
            </a:extLst>
          </p:cNvPr>
          <p:cNvCxnSpPr>
            <a:cxnSpLocks/>
          </p:cNvCxnSpPr>
          <p:nvPr/>
        </p:nvCxnSpPr>
        <p:spPr>
          <a:xfrm>
            <a:off x="507510" y="548680"/>
            <a:ext cx="0" cy="2350824"/>
          </a:xfrm>
          <a:prstGeom prst="line">
            <a:avLst/>
          </a:prstGeom>
          <a:ln w="25400">
            <a:solidFill>
              <a:schemeClr val="accent2"/>
            </a:solidFill>
          </a:ln>
        </p:spPr>
        <p:style>
          <a:lnRef idx="1">
            <a:schemeClr val="accent2"/>
          </a:lnRef>
          <a:fillRef idx="0">
            <a:schemeClr val="accent2"/>
          </a:fillRef>
          <a:effectRef idx="0">
            <a:schemeClr val="accent2"/>
          </a:effectRef>
          <a:fontRef idx="minor">
            <a:schemeClr val="tx1"/>
          </a:fontRef>
        </p:style>
      </p:cxnSp>
      <p:sp>
        <p:nvSpPr>
          <p:cNvPr id="15" name="Subtitle 5">
            <a:extLst>
              <a:ext uri="{FF2B5EF4-FFF2-40B4-BE49-F238E27FC236}">
                <a16:creationId xmlns="" xmlns:a16="http://schemas.microsoft.com/office/drawing/2014/main" id="{81DE8429-5513-44E7-91CD-B8E857A82290}"/>
              </a:ext>
            </a:extLst>
          </p:cNvPr>
          <p:cNvSpPr txBox="1">
            <a:spLocks/>
          </p:cNvSpPr>
          <p:nvPr/>
        </p:nvSpPr>
        <p:spPr>
          <a:xfrm>
            <a:off x="395615" y="1775304"/>
            <a:ext cx="4176465" cy="1594622"/>
          </a:xfrm>
          <a:prstGeom prst="rect">
            <a:avLst/>
          </a:prstGeom>
          <a:noFill/>
        </p:spPr>
        <p:txBody>
          <a:bodyPr wrap="square" lIns="360000" tIns="180000" rIns="360000" bIns="180000" rtlCol="0" anchor="ctr">
            <a:spAutoFit/>
          </a:bodyPr>
          <a:lstStyle>
            <a:lvl1pPr marL="342900" indent="-342900" algn="l" defTabSz="914400" rtl="0" eaLnBrk="1" latinLnBrk="0" hangingPunct="1">
              <a:spcBef>
                <a:spcPct val="20000"/>
              </a:spcBef>
              <a:buFont typeface="Arial" pitchFamily="34" charset="0"/>
              <a:buChar char="•"/>
              <a:defRPr sz="3200" kern="1200">
                <a:solidFill>
                  <a:schemeClr val="bg2">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2">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2">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2">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GB" sz="4000" spc="300" dirty="0" smtClean="0">
                <a:solidFill>
                  <a:srgbClr val="0070C0"/>
                </a:solidFill>
              </a:rPr>
              <a:t>Product</a:t>
            </a:r>
          </a:p>
          <a:p>
            <a:pPr marL="0" indent="0" algn="ctr">
              <a:spcBef>
                <a:spcPts val="0"/>
              </a:spcBef>
              <a:buFont typeface="Arial" pitchFamily="34" charset="0"/>
              <a:buNone/>
            </a:pPr>
            <a:r>
              <a:rPr lang="en-GB" sz="4000" spc="300" dirty="0" smtClean="0">
                <a:solidFill>
                  <a:srgbClr val="0070C0"/>
                </a:solidFill>
              </a:rPr>
              <a:t> Knowledge</a:t>
            </a:r>
            <a:endParaRPr lang="en-GB" sz="2000" spc="300" dirty="0">
              <a:solidFill>
                <a:srgbClr val="C00000"/>
              </a:solidFill>
            </a:endParaRPr>
          </a:p>
        </p:txBody>
      </p:sp>
      <p:pic>
        <p:nvPicPr>
          <p:cNvPr id="5" name="Picture 4">
            <a:extLst>
              <a:ext uri="{FF2B5EF4-FFF2-40B4-BE49-F238E27FC236}">
                <a16:creationId xmlns="" xmlns:a16="http://schemas.microsoft.com/office/drawing/2014/main" id="{2676D080-7698-4D05-8DF5-0DE9F7F06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923" y="451039"/>
            <a:ext cx="3023804" cy="1053438"/>
          </a:xfrm>
          <a:prstGeom prst="rect">
            <a:avLst/>
          </a:prstGeom>
        </p:spPr>
      </p:pic>
      <p:sp>
        <p:nvSpPr>
          <p:cNvPr id="2" name="TextBox 1"/>
          <p:cNvSpPr txBox="1"/>
          <p:nvPr/>
        </p:nvSpPr>
        <p:spPr>
          <a:xfrm>
            <a:off x="4067944" y="2492896"/>
            <a:ext cx="288032" cy="769441"/>
          </a:xfrm>
          <a:prstGeom prst="rect">
            <a:avLst/>
          </a:prstGeom>
          <a:noFill/>
        </p:spPr>
        <p:txBody>
          <a:bodyPr wrap="square" rtlCol="0">
            <a:spAutoFit/>
          </a:bodyPr>
          <a:lstStyle/>
          <a:p>
            <a:r>
              <a:rPr lang="en-US" sz="4400" dirty="0" smtClean="0">
                <a:solidFill>
                  <a:srgbClr val="C00000"/>
                </a:solidFill>
              </a:rPr>
              <a:t>.</a:t>
            </a:r>
            <a:endParaRPr lang="en-GB" sz="4400" dirty="0">
              <a:solidFill>
                <a:srgbClr val="C00000"/>
              </a:solidFill>
            </a:endParaRPr>
          </a:p>
        </p:txBody>
      </p:sp>
    </p:spTree>
    <p:extLst>
      <p:ext uri="{BB962C8B-B14F-4D97-AF65-F5344CB8AC3E}">
        <p14:creationId xmlns:p14="http://schemas.microsoft.com/office/powerpoint/2010/main" val="89597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Steritane</a:t>
            </a:r>
            <a:endParaRPr lang="en-GB" dirty="0"/>
          </a:p>
        </p:txBody>
      </p:sp>
      <p:sp>
        <p:nvSpPr>
          <p:cNvPr id="3" name="Content Placeholder 2"/>
          <p:cNvSpPr>
            <a:spLocks noGrp="1"/>
          </p:cNvSpPr>
          <p:nvPr>
            <p:ph sz="half" idx="1"/>
          </p:nvPr>
        </p:nvSpPr>
        <p:spPr>
          <a:xfrm>
            <a:off x="487776" y="1473648"/>
            <a:ext cx="5020328" cy="5123704"/>
          </a:xfrm>
        </p:spPr>
        <p:txBody>
          <a:bodyPr>
            <a:normAutofit fontScale="40000" lnSpcReduction="20000"/>
          </a:bodyPr>
          <a:lstStyle/>
          <a:p>
            <a:r>
              <a:rPr lang="en-GB" sz="4500" dirty="0" smtClean="0"/>
              <a:t>Liquid skin cleanser for pre-treatment providing optimum hygiene</a:t>
            </a:r>
          </a:p>
          <a:p>
            <a:r>
              <a:rPr lang="en-GB" sz="4500" dirty="0" smtClean="0"/>
              <a:t>Contains skin conditioners from plant sources (coconut)</a:t>
            </a:r>
          </a:p>
          <a:p>
            <a:r>
              <a:rPr lang="en-GB" sz="4500" dirty="0" smtClean="0"/>
              <a:t>Contains added humectants preserving  moisture in the skin</a:t>
            </a:r>
          </a:p>
          <a:p>
            <a:r>
              <a:rPr lang="en-GB" sz="4500" dirty="0" smtClean="0"/>
              <a:t>Contains Chlorehexidine BP to ensure pre-treatment skin disinfection</a:t>
            </a:r>
          </a:p>
          <a:p>
            <a:r>
              <a:rPr lang="en-GB" sz="4500" dirty="0" smtClean="0"/>
              <a:t>20 seconds on surface of skin to achieve disinfection</a:t>
            </a:r>
          </a:p>
          <a:p>
            <a:r>
              <a:rPr lang="en-GB" sz="4500" dirty="0" smtClean="0"/>
              <a:t>Use prior  to and following treatment</a:t>
            </a:r>
          </a:p>
          <a:p>
            <a:r>
              <a:rPr lang="en-GB" sz="4500" dirty="0" smtClean="0"/>
              <a:t>Easy to use, no measuring or diluting required</a:t>
            </a:r>
          </a:p>
          <a:p>
            <a:r>
              <a:rPr lang="en-GB" sz="4500" dirty="0" smtClean="0"/>
              <a:t>Available in 3 sizes </a:t>
            </a:r>
          </a:p>
          <a:p>
            <a:pPr lvl="1"/>
            <a:r>
              <a:rPr lang="en-GB" sz="4500" dirty="0" smtClean="0"/>
              <a:t>250ml pump</a:t>
            </a:r>
          </a:p>
          <a:p>
            <a:pPr lvl="1"/>
            <a:r>
              <a:rPr lang="en-GB" sz="4500" dirty="0" smtClean="0"/>
              <a:t>500ml refill</a:t>
            </a:r>
          </a:p>
          <a:p>
            <a:pPr lvl="1"/>
            <a:r>
              <a:rPr lang="en-GB" sz="4500" dirty="0" smtClean="0"/>
              <a:t>4 litre refill</a:t>
            </a:r>
          </a:p>
          <a:p>
            <a:r>
              <a:rPr lang="en-GB" sz="4500" dirty="0" smtClean="0"/>
              <a:t>Can also be used for cleansing the skin for other treatments, e.g. Waxing, sugaring, laser</a:t>
            </a:r>
          </a:p>
          <a:p>
            <a:endParaRPr lang="en-GB" dirty="0" smtClean="0"/>
          </a:p>
          <a:p>
            <a:endParaRPr lang="en-GB" dirty="0"/>
          </a:p>
        </p:txBody>
      </p:sp>
      <p:pic>
        <p:nvPicPr>
          <p:cNvPr id="9" name="Content Placeholder 8">
            <a:extLst>
              <a:ext uri="{FF2B5EF4-FFF2-40B4-BE49-F238E27FC236}">
                <a16:creationId xmlns="" xmlns:a16="http://schemas.microsoft.com/office/drawing/2014/main" id="{0AF71DE5-601F-4820-A5A6-135E56FAF49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724128" y="1844824"/>
            <a:ext cx="2778400" cy="2778400"/>
          </a:xfrm>
          <a:prstGeom prst="rect">
            <a:avLst/>
          </a:prstGeom>
        </p:spPr>
      </p:pic>
      <p:sp>
        <p:nvSpPr>
          <p:cNvPr id="5" name="Slide Number Placeholder 4"/>
          <p:cNvSpPr>
            <a:spLocks noGrp="1"/>
          </p:cNvSpPr>
          <p:nvPr>
            <p:ph type="sldNum" sz="quarter" idx="12"/>
          </p:nvPr>
        </p:nvSpPr>
        <p:spPr/>
        <p:txBody>
          <a:bodyPr/>
          <a:lstStyle/>
          <a:p>
            <a:pPr>
              <a:defRPr/>
            </a:pPr>
            <a:fld id="{0D9E8AEC-1858-4A6D-8D38-836758FFC990}" type="slidenum">
              <a:rPr lang="en-US" smtClean="0"/>
              <a:pPr>
                <a:defRPr/>
              </a:pPr>
              <a:t>10</a:t>
            </a:fld>
            <a:endParaRPr lang="en-US"/>
          </a:p>
        </p:txBody>
      </p:sp>
    </p:spTree>
    <p:extLst>
      <p:ext uri="{BB962C8B-B14F-4D97-AF65-F5344CB8AC3E}">
        <p14:creationId xmlns:p14="http://schemas.microsoft.com/office/powerpoint/2010/main" val="2548319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Steri-Cleanse</a:t>
            </a:r>
            <a:endParaRPr lang="en-GB" dirty="0"/>
          </a:p>
        </p:txBody>
      </p:sp>
      <p:sp>
        <p:nvSpPr>
          <p:cNvPr id="3" name="Content Placeholder 2"/>
          <p:cNvSpPr>
            <a:spLocks noGrp="1"/>
          </p:cNvSpPr>
          <p:nvPr>
            <p:ph sz="half" idx="1"/>
          </p:nvPr>
        </p:nvSpPr>
        <p:spPr>
          <a:xfrm>
            <a:off x="457200" y="1920085"/>
            <a:ext cx="4834880" cy="4434840"/>
          </a:xfrm>
        </p:spPr>
        <p:txBody>
          <a:bodyPr>
            <a:normAutofit/>
          </a:bodyPr>
          <a:lstStyle/>
          <a:p>
            <a:r>
              <a:rPr lang="en-GB" sz="2000" dirty="0" smtClean="0"/>
              <a:t>Anti-bacterial hand cleanser</a:t>
            </a:r>
          </a:p>
          <a:p>
            <a:r>
              <a:rPr lang="en-GB" sz="2000" dirty="0" smtClean="0"/>
              <a:t>100ml size ideal for those on the move</a:t>
            </a:r>
          </a:p>
          <a:p>
            <a:r>
              <a:rPr lang="en-GB" sz="2000" dirty="0" smtClean="0"/>
              <a:t>Keep in the car, handbag, purse or kit bag</a:t>
            </a:r>
          </a:p>
          <a:p>
            <a:r>
              <a:rPr lang="en-GB" sz="2000" dirty="0" smtClean="0"/>
              <a:t>Formulated to kill germs</a:t>
            </a:r>
          </a:p>
          <a:p>
            <a:r>
              <a:rPr lang="en-GB" sz="2000" dirty="0" smtClean="0"/>
              <a:t>Ideal for cleaning gloved hands prior to treatment and between areas of treatment on the same client</a:t>
            </a:r>
          </a:p>
          <a:p>
            <a:r>
              <a:rPr lang="en-GB" sz="2000" dirty="0" smtClean="0"/>
              <a:t>No need to rinse or dry</a:t>
            </a:r>
          </a:p>
          <a:p>
            <a:r>
              <a:rPr lang="en-GB" sz="2000" dirty="0" smtClean="0"/>
              <a:t>Available in 100ml and 500ml pump also available</a:t>
            </a:r>
            <a:endParaRPr lang="en-GB" sz="2000" dirty="0"/>
          </a:p>
        </p:txBody>
      </p:sp>
      <p:sp>
        <p:nvSpPr>
          <p:cNvPr id="5" name="Slide Number Placeholder 4"/>
          <p:cNvSpPr>
            <a:spLocks noGrp="1"/>
          </p:cNvSpPr>
          <p:nvPr>
            <p:ph type="sldNum" sz="quarter" idx="12"/>
          </p:nvPr>
        </p:nvSpPr>
        <p:spPr/>
        <p:txBody>
          <a:bodyPr/>
          <a:lstStyle/>
          <a:p>
            <a:pPr>
              <a:defRPr/>
            </a:pPr>
            <a:fld id="{0D9E8AEC-1858-4A6D-8D38-836758FFC990}" type="slidenum">
              <a:rPr lang="en-US" smtClean="0"/>
              <a:pPr>
                <a:defRPr/>
              </a:pPr>
              <a:t>11</a:t>
            </a:fld>
            <a:endParaRPr lang="en-US"/>
          </a:p>
        </p:txBody>
      </p:sp>
      <p:pic>
        <p:nvPicPr>
          <p:cNvPr id="8" name="Picture 7"/>
          <p:cNvPicPr>
            <a:picLocks noChangeAspect="1"/>
          </p:cNvPicPr>
          <p:nvPr/>
        </p:nvPicPr>
        <p:blipFill>
          <a:blip r:embed="rId2"/>
          <a:stretch>
            <a:fillRect/>
          </a:stretch>
        </p:blipFill>
        <p:spPr>
          <a:xfrm>
            <a:off x="4067944" y="1052736"/>
            <a:ext cx="5175953" cy="5169856"/>
          </a:xfrm>
          <a:prstGeom prst="rect">
            <a:avLst/>
          </a:prstGeom>
        </p:spPr>
      </p:pic>
    </p:spTree>
    <p:extLst>
      <p:ext uri="{BB962C8B-B14F-4D97-AF65-F5344CB8AC3E}">
        <p14:creationId xmlns:p14="http://schemas.microsoft.com/office/powerpoint/2010/main" val="3625286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7632848" cy="1143000"/>
          </a:xfrm>
        </p:spPr>
        <p:txBody>
          <a:bodyPr>
            <a:noAutofit/>
          </a:bodyPr>
          <a:lstStyle/>
          <a:p>
            <a:r>
              <a:rPr lang="en-GB" sz="4000" dirty="0">
                <a:latin typeface="Century Gothic" panose="020B0502020202020204" pitchFamily="34" charset="0"/>
              </a:rPr>
              <a:t>Tools of the Trade - Needles</a:t>
            </a:r>
          </a:p>
        </p:txBody>
      </p:sp>
      <p:sp>
        <p:nvSpPr>
          <p:cNvPr id="4" name="Content Placeholder 3"/>
          <p:cNvSpPr>
            <a:spLocks noGrp="1"/>
          </p:cNvSpPr>
          <p:nvPr>
            <p:ph idx="1"/>
          </p:nvPr>
        </p:nvSpPr>
        <p:spPr/>
        <p:txBody>
          <a:bodyPr>
            <a:normAutofit fontScale="92500" lnSpcReduction="20000"/>
          </a:bodyPr>
          <a:lstStyle/>
          <a:p>
            <a:r>
              <a:rPr lang="en-US" dirty="0" smtClean="0">
                <a:solidFill>
                  <a:srgbClr val="C00000"/>
                </a:solidFill>
              </a:rPr>
              <a:t>3 different materials used</a:t>
            </a:r>
          </a:p>
          <a:p>
            <a:pPr lvl="1"/>
            <a:r>
              <a:rPr lang="en-US" dirty="0" smtClean="0"/>
              <a:t>Stainless </a:t>
            </a:r>
          </a:p>
          <a:p>
            <a:pPr lvl="1"/>
            <a:r>
              <a:rPr lang="en-US" dirty="0" smtClean="0"/>
              <a:t>Gold</a:t>
            </a:r>
          </a:p>
          <a:p>
            <a:pPr lvl="1"/>
            <a:r>
              <a:rPr lang="en-US" dirty="0" smtClean="0"/>
              <a:t>Insulated</a:t>
            </a:r>
          </a:p>
          <a:p>
            <a:r>
              <a:rPr lang="en-US" dirty="0" smtClean="0">
                <a:solidFill>
                  <a:srgbClr val="C00000"/>
                </a:solidFill>
              </a:rPr>
              <a:t>2 styles</a:t>
            </a:r>
          </a:p>
          <a:p>
            <a:pPr lvl="1"/>
            <a:r>
              <a:rPr lang="en-US" dirty="0" smtClean="0"/>
              <a:t>One Piece</a:t>
            </a:r>
          </a:p>
          <a:p>
            <a:pPr lvl="1"/>
            <a:r>
              <a:rPr lang="en-US" dirty="0" smtClean="0"/>
              <a:t>Two Piece</a:t>
            </a:r>
          </a:p>
          <a:p>
            <a:r>
              <a:rPr lang="en-US" dirty="0" smtClean="0">
                <a:solidFill>
                  <a:srgbClr val="C00000"/>
                </a:solidFill>
              </a:rPr>
              <a:t>2 lengths</a:t>
            </a:r>
          </a:p>
          <a:p>
            <a:pPr lvl="1"/>
            <a:r>
              <a:rPr lang="en-US" dirty="0" smtClean="0"/>
              <a:t>Short</a:t>
            </a:r>
          </a:p>
          <a:p>
            <a:pPr lvl="1"/>
            <a:r>
              <a:rPr lang="en-US" dirty="0" smtClean="0"/>
              <a:t>Regular</a:t>
            </a:r>
          </a:p>
          <a:p>
            <a:r>
              <a:rPr lang="en-US" dirty="0" smtClean="0">
                <a:solidFill>
                  <a:srgbClr val="C00000"/>
                </a:solidFill>
              </a:rPr>
              <a:t>6 sizes</a:t>
            </a:r>
          </a:p>
          <a:p>
            <a:pPr lvl="1"/>
            <a:r>
              <a:rPr lang="en-GB" dirty="0"/>
              <a:t>varying in diameter from 2 to 6 (plus 10 for advanced work)</a:t>
            </a:r>
          </a:p>
          <a:p>
            <a:pPr marL="457200" lvl="1" indent="0">
              <a:buNone/>
            </a:pPr>
            <a:endParaRPr lang="en-US" dirty="0" smtClean="0"/>
          </a:p>
          <a:p>
            <a:pPr lvl="1"/>
            <a:endParaRPr lang="en-US" dirty="0" smtClean="0"/>
          </a:p>
          <a:p>
            <a:endParaRPr lang="en-US" dirty="0" smtClean="0"/>
          </a:p>
          <a:p>
            <a:endParaRPr lang="en-US" dirty="0" smtClean="0"/>
          </a:p>
          <a:p>
            <a:pPr lvl="1"/>
            <a:endParaRPr lang="en-US" dirty="0" smtClean="0"/>
          </a:p>
          <a:p>
            <a:pPr lvl="1"/>
            <a:endParaRPr lang="en-GB" dirty="0"/>
          </a:p>
        </p:txBody>
      </p:sp>
      <p:pic>
        <p:nvPicPr>
          <p:cNvPr id="5" name="Picture 4"/>
          <p:cNvPicPr>
            <a:picLocks noChangeAspect="1"/>
          </p:cNvPicPr>
          <p:nvPr/>
        </p:nvPicPr>
        <p:blipFill>
          <a:blip r:embed="rId2"/>
          <a:stretch>
            <a:fillRect/>
          </a:stretch>
        </p:blipFill>
        <p:spPr>
          <a:xfrm>
            <a:off x="5364088" y="1600200"/>
            <a:ext cx="2847079" cy="3651821"/>
          </a:xfrm>
          <a:prstGeom prst="rect">
            <a:avLst/>
          </a:prstGeom>
        </p:spPr>
      </p:pic>
    </p:spTree>
    <p:extLst>
      <p:ext uri="{BB962C8B-B14F-4D97-AF65-F5344CB8AC3E}">
        <p14:creationId xmlns:p14="http://schemas.microsoft.com/office/powerpoint/2010/main" val="4112898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One-piece Needles</a:t>
            </a:r>
            <a:endParaRPr lang="en-GB" dirty="0"/>
          </a:p>
        </p:txBody>
      </p:sp>
      <p:sp>
        <p:nvSpPr>
          <p:cNvPr id="8" name="Content Placeholder 7"/>
          <p:cNvSpPr>
            <a:spLocks noGrp="1"/>
          </p:cNvSpPr>
          <p:nvPr>
            <p:ph sz="half" idx="1"/>
          </p:nvPr>
        </p:nvSpPr>
        <p:spPr>
          <a:xfrm>
            <a:off x="457200" y="1920085"/>
            <a:ext cx="4686304" cy="4434840"/>
          </a:xfrm>
        </p:spPr>
        <p:txBody>
          <a:bodyPr>
            <a:normAutofit/>
          </a:bodyPr>
          <a:lstStyle/>
          <a:p>
            <a:r>
              <a:rPr lang="en-GB" sz="2000" dirty="0" smtClean="0"/>
              <a:t>Manufactured from medical grade stainless steel</a:t>
            </a:r>
          </a:p>
          <a:p>
            <a:r>
              <a:rPr lang="en-GB" sz="2000" dirty="0" smtClean="0"/>
              <a:t>Rigid needle</a:t>
            </a:r>
          </a:p>
          <a:p>
            <a:r>
              <a:rPr lang="en-GB" sz="2000" dirty="0" smtClean="0"/>
              <a:t>Useful for shallow insertions, particularly fine vellus hair</a:t>
            </a:r>
          </a:p>
          <a:p>
            <a:r>
              <a:rPr lang="en-GB" sz="2000" dirty="0" smtClean="0"/>
              <a:t>Robust needle</a:t>
            </a:r>
          </a:p>
          <a:p>
            <a:r>
              <a:rPr lang="en-GB" sz="2000" dirty="0" smtClean="0"/>
              <a:t>Excellent for hair removal &amp; advanced work</a:t>
            </a:r>
          </a:p>
          <a:p>
            <a:r>
              <a:rPr lang="en-GB" sz="2000" dirty="0" smtClean="0"/>
              <a:t>Available in sizes 2, 3, 4 &amp; 5</a:t>
            </a:r>
          </a:p>
          <a:p>
            <a:endParaRPr lang="en-GB" dirty="0" smtClean="0"/>
          </a:p>
        </p:txBody>
      </p:sp>
      <p:sp>
        <p:nvSpPr>
          <p:cNvPr id="4" name="Slide Number Placeholder 3"/>
          <p:cNvSpPr>
            <a:spLocks noGrp="1"/>
          </p:cNvSpPr>
          <p:nvPr>
            <p:ph type="sldNum" sz="quarter" idx="12"/>
          </p:nvPr>
        </p:nvSpPr>
        <p:spPr/>
        <p:txBody>
          <a:bodyPr/>
          <a:lstStyle/>
          <a:p>
            <a:pPr>
              <a:defRPr/>
            </a:pPr>
            <a:fld id="{6CBEB453-924B-4E01-809B-D59302C3F467}" type="slidenum">
              <a:rPr lang="en-US" smtClean="0"/>
              <a:pPr>
                <a:defRPr/>
              </a:pPr>
              <a:t>13</a:t>
            </a:fld>
            <a:endParaRPr lang="en-US"/>
          </a:p>
        </p:txBody>
      </p:sp>
      <p:pic>
        <p:nvPicPr>
          <p:cNvPr id="10" name="Picture 11" descr="1P Stainless"/>
          <p:cNvPicPr>
            <a:picLocks noChangeAspect="1" noChangeArrowheads="1"/>
          </p:cNvPicPr>
          <p:nvPr/>
        </p:nvPicPr>
        <p:blipFill>
          <a:blip r:embed="rId2" cstate="print"/>
          <a:srcRect/>
          <a:stretch>
            <a:fillRect/>
          </a:stretch>
        </p:blipFill>
        <p:spPr bwMode="auto">
          <a:xfrm>
            <a:off x="5508104" y="3861048"/>
            <a:ext cx="2736304" cy="1925942"/>
          </a:xfrm>
          <a:prstGeom prst="rect">
            <a:avLst/>
          </a:prstGeom>
          <a:noFill/>
          <a:ln w="9525">
            <a:noFill/>
            <a:miter lim="800000"/>
            <a:headEnd/>
            <a:tailEnd/>
          </a:ln>
        </p:spPr>
      </p:pic>
      <p:pic>
        <p:nvPicPr>
          <p:cNvPr id="11" name="Picture 10">
            <a:extLst>
              <a:ext uri="{FF2B5EF4-FFF2-40B4-BE49-F238E27FC236}">
                <a16:creationId xmlns="" xmlns:a16="http://schemas.microsoft.com/office/drawing/2014/main" id="{86B66FA8-5D31-46D6-BCCF-6F4E518EF0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641" t="33630" r="34143" b="30705"/>
          <a:stretch/>
        </p:blipFill>
        <p:spPr>
          <a:xfrm>
            <a:off x="4788024" y="1495472"/>
            <a:ext cx="3600400" cy="2149552"/>
          </a:xfrm>
          <a:prstGeom prst="rect">
            <a:avLst/>
          </a:prstGeom>
        </p:spPr>
      </p:pic>
    </p:spTree>
    <p:extLst>
      <p:ext uri="{BB962C8B-B14F-4D97-AF65-F5344CB8AC3E}">
        <p14:creationId xmlns:p14="http://schemas.microsoft.com/office/powerpoint/2010/main" val="3483760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latin typeface="Century Gothic" panose="020B0502020202020204" pitchFamily="34" charset="0"/>
              </a:rPr>
              <a:t>Two-piece Needles</a:t>
            </a:r>
            <a:endParaRPr lang="en-GB" sz="4000" dirty="0">
              <a:latin typeface="Century Gothic" panose="020B0502020202020204" pitchFamily="34" charset="0"/>
            </a:endParaRPr>
          </a:p>
        </p:txBody>
      </p:sp>
      <p:sp>
        <p:nvSpPr>
          <p:cNvPr id="3" name="Content Placeholder 2"/>
          <p:cNvSpPr>
            <a:spLocks noGrp="1"/>
          </p:cNvSpPr>
          <p:nvPr>
            <p:ph idx="1"/>
          </p:nvPr>
        </p:nvSpPr>
        <p:spPr>
          <a:xfrm>
            <a:off x="496264" y="3933056"/>
            <a:ext cx="8229600" cy="2306920"/>
          </a:xfrm>
        </p:spPr>
        <p:txBody>
          <a:bodyPr>
            <a:normAutofit/>
          </a:bodyPr>
          <a:lstStyle/>
          <a:p>
            <a:r>
              <a:rPr lang="en-GB" sz="2000" dirty="0" smtClean="0"/>
              <a:t>Available in 3 materials</a:t>
            </a:r>
          </a:p>
          <a:p>
            <a:r>
              <a:rPr lang="en-GB" sz="2000" dirty="0" smtClean="0"/>
              <a:t>Provides invaluable ‘follicle feedback’</a:t>
            </a:r>
          </a:p>
          <a:p>
            <a:r>
              <a:rPr lang="en-GB" sz="2000" dirty="0" smtClean="0"/>
              <a:t>Will flex when meets resistance</a:t>
            </a:r>
          </a:p>
          <a:p>
            <a:r>
              <a:rPr lang="en-GB" sz="2000" dirty="0" smtClean="0"/>
              <a:t>If resistance met electrologist then able to re-adjust their probing angle</a:t>
            </a:r>
          </a:p>
        </p:txBody>
      </p:sp>
      <p:sp>
        <p:nvSpPr>
          <p:cNvPr id="5" name="Slide Number Placeholder 4"/>
          <p:cNvSpPr>
            <a:spLocks noGrp="1"/>
          </p:cNvSpPr>
          <p:nvPr>
            <p:ph type="sldNum" sz="quarter" idx="12"/>
          </p:nvPr>
        </p:nvSpPr>
        <p:spPr/>
        <p:txBody>
          <a:bodyPr/>
          <a:lstStyle/>
          <a:p>
            <a:pPr>
              <a:defRPr/>
            </a:pPr>
            <a:fld id="{0D9E8AEC-1858-4A6D-8D38-836758FFC990}" type="slidenum">
              <a:rPr lang="en-US" smtClean="0"/>
              <a:pPr>
                <a:defRPr/>
              </a:pPr>
              <a:t>14</a:t>
            </a:fld>
            <a:endParaRPr lang="en-US"/>
          </a:p>
        </p:txBody>
      </p:sp>
      <p:pic>
        <p:nvPicPr>
          <p:cNvPr id="14" name="Picture 13"/>
          <p:cNvPicPr>
            <a:picLocks noChangeAspect="1"/>
          </p:cNvPicPr>
          <p:nvPr/>
        </p:nvPicPr>
        <p:blipFill>
          <a:blip r:embed="rId2"/>
          <a:stretch>
            <a:fillRect/>
          </a:stretch>
        </p:blipFill>
        <p:spPr>
          <a:xfrm>
            <a:off x="1403648" y="1239507"/>
            <a:ext cx="5472608" cy="2693549"/>
          </a:xfrm>
          <a:prstGeom prst="rect">
            <a:avLst/>
          </a:prstGeom>
        </p:spPr>
      </p:pic>
    </p:spTree>
    <p:extLst>
      <p:ext uri="{BB962C8B-B14F-4D97-AF65-F5344CB8AC3E}">
        <p14:creationId xmlns:p14="http://schemas.microsoft.com/office/powerpoint/2010/main" val="3302999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Stainless Needles</a:t>
            </a:r>
            <a:endParaRPr lang="en-GB" dirty="0"/>
          </a:p>
        </p:txBody>
      </p:sp>
      <p:sp>
        <p:nvSpPr>
          <p:cNvPr id="3" name="Content Placeholder 2"/>
          <p:cNvSpPr>
            <a:spLocks noGrp="1"/>
          </p:cNvSpPr>
          <p:nvPr>
            <p:ph sz="half" idx="1"/>
          </p:nvPr>
        </p:nvSpPr>
        <p:spPr>
          <a:xfrm>
            <a:off x="439640" y="1628800"/>
            <a:ext cx="4471990" cy="4434840"/>
          </a:xfrm>
        </p:spPr>
        <p:txBody>
          <a:bodyPr>
            <a:noAutofit/>
          </a:bodyPr>
          <a:lstStyle/>
          <a:p>
            <a:r>
              <a:rPr lang="en-GB" sz="2200" dirty="0" smtClean="0"/>
              <a:t>Best selling two-piece needle</a:t>
            </a:r>
          </a:p>
          <a:p>
            <a:r>
              <a:rPr lang="en-GB" sz="2200" dirty="0" smtClean="0"/>
              <a:t>Manufactured from medical grade stainless steel</a:t>
            </a:r>
          </a:p>
          <a:p>
            <a:r>
              <a:rPr lang="en-GB" sz="2200" dirty="0" smtClean="0"/>
              <a:t>Provides essential flexibility and feel</a:t>
            </a:r>
          </a:p>
          <a:p>
            <a:r>
              <a:rPr lang="en-GB" sz="2200" dirty="0" smtClean="0"/>
              <a:t>Less chance of inaccurate probing as needle will bend if meets resistance</a:t>
            </a:r>
          </a:p>
          <a:p>
            <a:r>
              <a:rPr lang="en-GB" sz="2200" dirty="0" smtClean="0"/>
              <a:t>Available in sizes 2,3,4,5,6 &amp; 10 (size 2 in short only)</a:t>
            </a:r>
          </a:p>
          <a:p>
            <a:r>
              <a:rPr lang="en-GB" sz="2200" dirty="0" smtClean="0"/>
              <a:t>Specialist size 10 suitable for advanced treatments which are available in packs of 10 and boxes of 50</a:t>
            </a:r>
            <a:endParaRPr lang="en-GB" sz="2200" dirty="0"/>
          </a:p>
        </p:txBody>
      </p:sp>
      <p:sp>
        <p:nvSpPr>
          <p:cNvPr id="5" name="Slide Number Placeholder 4"/>
          <p:cNvSpPr>
            <a:spLocks noGrp="1"/>
          </p:cNvSpPr>
          <p:nvPr>
            <p:ph type="sldNum" sz="quarter" idx="12"/>
          </p:nvPr>
        </p:nvSpPr>
        <p:spPr/>
        <p:txBody>
          <a:bodyPr/>
          <a:lstStyle/>
          <a:p>
            <a:pPr>
              <a:defRPr/>
            </a:pPr>
            <a:fld id="{0D9E8AEC-1858-4A6D-8D38-836758FFC990}" type="slidenum">
              <a:rPr lang="en-US" smtClean="0"/>
              <a:pPr>
                <a:defRPr/>
              </a:pPr>
              <a:t>15</a:t>
            </a:fld>
            <a:endParaRPr lang="en-US"/>
          </a:p>
        </p:txBody>
      </p:sp>
      <p:pic>
        <p:nvPicPr>
          <p:cNvPr id="8" name="Picture 7"/>
          <p:cNvPicPr>
            <a:picLocks noChangeAspect="1"/>
          </p:cNvPicPr>
          <p:nvPr/>
        </p:nvPicPr>
        <p:blipFill>
          <a:blip r:embed="rId2"/>
          <a:stretch>
            <a:fillRect/>
          </a:stretch>
        </p:blipFill>
        <p:spPr>
          <a:xfrm>
            <a:off x="5292080" y="1772816"/>
            <a:ext cx="4035902" cy="2286198"/>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8611" r="10047"/>
          <a:stretch/>
        </p:blipFill>
        <p:spPr>
          <a:xfrm>
            <a:off x="6481939" y="4047542"/>
            <a:ext cx="1656184" cy="2321496"/>
          </a:xfrm>
          <a:prstGeom prst="rect">
            <a:avLst/>
          </a:prstGeom>
        </p:spPr>
      </p:pic>
    </p:spTree>
    <p:extLst>
      <p:ext uri="{BB962C8B-B14F-4D97-AF65-F5344CB8AC3E}">
        <p14:creationId xmlns:p14="http://schemas.microsoft.com/office/powerpoint/2010/main" val="4095628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Gold Needles</a:t>
            </a:r>
            <a:endParaRPr lang="en-GB" dirty="0"/>
          </a:p>
        </p:txBody>
      </p:sp>
      <p:sp>
        <p:nvSpPr>
          <p:cNvPr id="3" name="Content Placeholder 2"/>
          <p:cNvSpPr>
            <a:spLocks noGrp="1"/>
          </p:cNvSpPr>
          <p:nvPr>
            <p:ph sz="half" idx="1"/>
          </p:nvPr>
        </p:nvSpPr>
        <p:spPr>
          <a:xfrm>
            <a:off x="457200" y="1600200"/>
            <a:ext cx="4474840" cy="4853136"/>
          </a:xfrm>
        </p:spPr>
        <p:txBody>
          <a:bodyPr>
            <a:normAutofit fontScale="62500" lnSpcReduction="20000"/>
          </a:bodyPr>
          <a:lstStyle/>
          <a:p>
            <a:r>
              <a:rPr lang="en-GB" sz="2900" dirty="0" smtClean="0"/>
              <a:t>Manufactured from medical grade stainless steel</a:t>
            </a:r>
          </a:p>
          <a:p>
            <a:r>
              <a:rPr lang="en-GB" sz="2900" dirty="0" smtClean="0"/>
              <a:t>Offers a smooth insertion</a:t>
            </a:r>
          </a:p>
          <a:p>
            <a:r>
              <a:rPr lang="en-GB" sz="2900" dirty="0" smtClean="0"/>
              <a:t>Gold is capable of conducting current better than most other metals which means the current may be reduced</a:t>
            </a:r>
          </a:p>
          <a:p>
            <a:r>
              <a:rPr lang="en-GB" sz="2900" dirty="0" smtClean="0"/>
              <a:t>Suitable for clients with sensitive skin</a:t>
            </a:r>
          </a:p>
          <a:p>
            <a:r>
              <a:rPr lang="en-GB" sz="2900" dirty="0" smtClean="0"/>
              <a:t>Suitable for clients with allergies to nickel or stainless steel</a:t>
            </a:r>
          </a:p>
          <a:p>
            <a:r>
              <a:rPr lang="en-GB" sz="2900" dirty="0" smtClean="0"/>
              <a:t>Suitable for Afro-Caribbean and Asian skin types who may have a tendency to pigmentation marks</a:t>
            </a:r>
          </a:p>
          <a:p>
            <a:r>
              <a:rPr lang="en-GB" sz="2900" dirty="0" smtClean="0"/>
              <a:t>Suitable for Diabetic clients  when the skin has a lower pain threshold</a:t>
            </a:r>
          </a:p>
          <a:p>
            <a:r>
              <a:rPr lang="en-GB" sz="2900" dirty="0" smtClean="0"/>
              <a:t>Available in sizes 2, 3, 4 &amp; 5 (size 2 in short only)</a:t>
            </a:r>
          </a:p>
          <a:p>
            <a:endParaRPr lang="en-GB" dirty="0"/>
          </a:p>
        </p:txBody>
      </p:sp>
      <p:sp>
        <p:nvSpPr>
          <p:cNvPr id="5" name="Slide Number Placeholder 4"/>
          <p:cNvSpPr>
            <a:spLocks noGrp="1"/>
          </p:cNvSpPr>
          <p:nvPr>
            <p:ph type="sldNum" sz="quarter" idx="12"/>
          </p:nvPr>
        </p:nvSpPr>
        <p:spPr/>
        <p:txBody>
          <a:bodyPr/>
          <a:lstStyle/>
          <a:p>
            <a:pPr>
              <a:defRPr/>
            </a:pPr>
            <a:fld id="{0D9E8AEC-1858-4A6D-8D38-836758FFC990}" type="slidenum">
              <a:rPr lang="en-US" smtClean="0"/>
              <a:pPr>
                <a:defRPr/>
              </a:pPr>
              <a:t>16</a:t>
            </a:fld>
            <a:endParaRPr lang="en-US"/>
          </a:p>
        </p:txBody>
      </p:sp>
      <p:pic>
        <p:nvPicPr>
          <p:cNvPr id="8" name="Picture 7">
            <a:extLst>
              <a:ext uri="{FF2B5EF4-FFF2-40B4-BE49-F238E27FC236}">
                <a16:creationId xmlns="" xmlns:a16="http://schemas.microsoft.com/office/drawing/2014/main" id="{DBA4752F-F333-454A-9E38-FBB45ABE3B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338" t="26310" r="31888" b="25064"/>
          <a:stretch/>
        </p:blipFill>
        <p:spPr>
          <a:xfrm>
            <a:off x="5158218" y="2276872"/>
            <a:ext cx="3528582" cy="2724664"/>
          </a:xfrm>
          <a:prstGeom prst="rect">
            <a:avLst/>
          </a:prstGeom>
        </p:spPr>
      </p:pic>
    </p:spTree>
    <p:extLst>
      <p:ext uri="{BB962C8B-B14F-4D97-AF65-F5344CB8AC3E}">
        <p14:creationId xmlns:p14="http://schemas.microsoft.com/office/powerpoint/2010/main" val="3120165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Insulated Needles</a:t>
            </a:r>
            <a:endParaRPr lang="en-GB" dirty="0"/>
          </a:p>
        </p:txBody>
      </p:sp>
      <p:sp>
        <p:nvSpPr>
          <p:cNvPr id="9" name="Content Placeholder 8"/>
          <p:cNvSpPr>
            <a:spLocks noGrp="1"/>
          </p:cNvSpPr>
          <p:nvPr>
            <p:ph sz="half" idx="1"/>
          </p:nvPr>
        </p:nvSpPr>
        <p:spPr/>
        <p:txBody>
          <a:bodyPr>
            <a:normAutofit fontScale="70000" lnSpcReduction="20000"/>
          </a:bodyPr>
          <a:lstStyle/>
          <a:p>
            <a:r>
              <a:rPr lang="en-GB" dirty="0" smtClean="0"/>
              <a:t>Manufactured from medical grade stainless steel</a:t>
            </a:r>
          </a:p>
          <a:p>
            <a:r>
              <a:rPr lang="en-GB" dirty="0" smtClean="0"/>
              <a:t>For use with </a:t>
            </a:r>
            <a:r>
              <a:rPr lang="en-GB" b="1" dirty="0" smtClean="0"/>
              <a:t>thermolysis only</a:t>
            </a:r>
          </a:p>
          <a:p>
            <a:r>
              <a:rPr lang="en-GB" dirty="0" smtClean="0"/>
              <a:t>75% of the shaft is coated with an insulating material</a:t>
            </a:r>
          </a:p>
          <a:p>
            <a:r>
              <a:rPr lang="en-GB" dirty="0" smtClean="0"/>
              <a:t>Only tip of needle exposed so current flows to the lower follicle and papilla only</a:t>
            </a:r>
          </a:p>
          <a:p>
            <a:r>
              <a:rPr lang="en-GB" dirty="0" smtClean="0"/>
              <a:t>Destruction is limited to around the tip of the needle</a:t>
            </a:r>
          </a:p>
          <a:p>
            <a:r>
              <a:rPr lang="en-GB" dirty="0" smtClean="0"/>
              <a:t>Surface reaction is reduced or prevented</a:t>
            </a:r>
          </a:p>
          <a:p>
            <a:r>
              <a:rPr lang="en-GB" dirty="0" smtClean="0"/>
              <a:t>Suitable for clients with sensitive skin or prone to pigmentation</a:t>
            </a:r>
          </a:p>
          <a:p>
            <a:endParaRPr lang="en-GB" dirty="0"/>
          </a:p>
        </p:txBody>
      </p:sp>
      <p:sp>
        <p:nvSpPr>
          <p:cNvPr id="7" name="Slide Number Placeholder 6"/>
          <p:cNvSpPr>
            <a:spLocks noGrp="1"/>
          </p:cNvSpPr>
          <p:nvPr>
            <p:ph type="sldNum" sz="quarter" idx="12"/>
          </p:nvPr>
        </p:nvSpPr>
        <p:spPr/>
        <p:txBody>
          <a:bodyPr/>
          <a:lstStyle/>
          <a:p>
            <a:pPr>
              <a:defRPr/>
            </a:pPr>
            <a:fld id="{715BF125-364F-45D6-BE3A-05DFCB5E0418}" type="slidenum">
              <a:rPr lang="en-US" smtClean="0"/>
              <a:pPr>
                <a:defRPr/>
              </a:pPr>
              <a:t>17</a:t>
            </a:fld>
            <a:endParaRPr lang="en-US"/>
          </a:p>
        </p:txBody>
      </p:sp>
      <p:pic>
        <p:nvPicPr>
          <p:cNvPr id="3" name="Content Placeholder 2"/>
          <p:cNvPicPr>
            <a:picLocks noGrp="1" noChangeAspect="1"/>
          </p:cNvPicPr>
          <p:nvPr>
            <p:ph sz="half" idx="2"/>
          </p:nvPr>
        </p:nvPicPr>
        <p:blipFill>
          <a:blip r:embed="rId2"/>
          <a:stretch>
            <a:fillRect/>
          </a:stretch>
        </p:blipFill>
        <p:spPr>
          <a:xfrm>
            <a:off x="4832445" y="2567669"/>
            <a:ext cx="3670110" cy="2591025"/>
          </a:xfrm>
          <a:prstGeom prst="rect">
            <a:avLst/>
          </a:prstGeom>
        </p:spPr>
      </p:pic>
    </p:spTree>
    <p:extLst>
      <p:ext uri="{BB962C8B-B14F-4D97-AF65-F5344CB8AC3E}">
        <p14:creationId xmlns:p14="http://schemas.microsoft.com/office/powerpoint/2010/main" val="3382554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Needle Holders</a:t>
            </a:r>
            <a:endParaRPr lang="en-GB" dirty="0"/>
          </a:p>
        </p:txBody>
      </p:sp>
      <p:sp>
        <p:nvSpPr>
          <p:cNvPr id="3" name="Content Placeholder 2"/>
          <p:cNvSpPr>
            <a:spLocks noGrp="1"/>
          </p:cNvSpPr>
          <p:nvPr>
            <p:ph sz="half" idx="1"/>
          </p:nvPr>
        </p:nvSpPr>
        <p:spPr>
          <a:xfrm>
            <a:off x="457200" y="1920085"/>
            <a:ext cx="4686304" cy="4434840"/>
          </a:xfrm>
        </p:spPr>
        <p:txBody>
          <a:bodyPr>
            <a:normAutofit/>
          </a:bodyPr>
          <a:lstStyle/>
          <a:p>
            <a:r>
              <a:rPr lang="en-GB" sz="2200" dirty="0" smtClean="0"/>
              <a:t>Finger button switch to release the current</a:t>
            </a:r>
          </a:p>
          <a:p>
            <a:r>
              <a:rPr lang="en-GB" sz="2200" dirty="0" smtClean="0"/>
              <a:t>Less control as the index finger cannot be used to control the needle holder as it is pressing the button</a:t>
            </a:r>
          </a:p>
          <a:p>
            <a:r>
              <a:rPr lang="en-GB" sz="2200" dirty="0" smtClean="0"/>
              <a:t>In UK the finger button is taught in most FE colleges</a:t>
            </a:r>
          </a:p>
          <a:p>
            <a:r>
              <a:rPr lang="en-GB" sz="2200" dirty="0" smtClean="0"/>
              <a:t>Compatible with detachable cable with BNC connector or Jack Plug connector</a:t>
            </a:r>
          </a:p>
          <a:p>
            <a:endParaRPr lang="en-GB" dirty="0" smtClean="0"/>
          </a:p>
          <a:p>
            <a:pPr>
              <a:buNone/>
            </a:pPr>
            <a:endParaRPr lang="en-GB" dirty="0" smtClean="0"/>
          </a:p>
          <a:p>
            <a:endParaRPr lang="en-GB" dirty="0" smtClean="0"/>
          </a:p>
          <a:p>
            <a:endParaRPr lang="en-GB" dirty="0"/>
          </a:p>
        </p:txBody>
      </p:sp>
      <p:sp>
        <p:nvSpPr>
          <p:cNvPr id="5" name="Slide Number Placeholder 4"/>
          <p:cNvSpPr>
            <a:spLocks noGrp="1"/>
          </p:cNvSpPr>
          <p:nvPr>
            <p:ph type="sldNum" sz="quarter" idx="12"/>
          </p:nvPr>
        </p:nvSpPr>
        <p:spPr/>
        <p:txBody>
          <a:bodyPr/>
          <a:lstStyle/>
          <a:p>
            <a:pPr>
              <a:defRPr/>
            </a:pPr>
            <a:fld id="{0D9E8AEC-1858-4A6D-8D38-836758FFC990}" type="slidenum">
              <a:rPr lang="en-US" smtClean="0"/>
              <a:pPr>
                <a:defRPr/>
              </a:pPr>
              <a:t>18</a:t>
            </a:fld>
            <a:endParaRPr lang="en-US"/>
          </a:p>
        </p:txBody>
      </p:sp>
      <p:pic>
        <p:nvPicPr>
          <p:cNvPr id="6" name="Content Placeholder 5"/>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3614" t="22690" r="22854" b="25123"/>
          <a:stretch/>
        </p:blipFill>
        <p:spPr>
          <a:xfrm>
            <a:off x="5364088" y="2348880"/>
            <a:ext cx="3064208" cy="2517027"/>
          </a:xfrm>
        </p:spPr>
      </p:pic>
      <p:sp>
        <p:nvSpPr>
          <p:cNvPr id="7" name="TextBox 6"/>
          <p:cNvSpPr txBox="1"/>
          <p:nvPr/>
        </p:nvSpPr>
        <p:spPr>
          <a:xfrm>
            <a:off x="5364088" y="5013176"/>
            <a:ext cx="3096344" cy="369332"/>
          </a:xfrm>
          <a:prstGeom prst="rect">
            <a:avLst/>
          </a:prstGeom>
          <a:noFill/>
        </p:spPr>
        <p:txBody>
          <a:bodyPr wrap="square" rtlCol="0">
            <a:spAutoFit/>
          </a:bodyPr>
          <a:lstStyle/>
          <a:p>
            <a:pPr algn="ctr"/>
            <a:r>
              <a:rPr lang="en-US" dirty="0" smtClean="0"/>
              <a:t>BNC Black cable</a:t>
            </a:r>
            <a:endParaRPr lang="en-GB" dirty="0"/>
          </a:p>
        </p:txBody>
      </p:sp>
    </p:spTree>
    <p:extLst>
      <p:ext uri="{BB962C8B-B14F-4D97-AF65-F5344CB8AC3E}">
        <p14:creationId xmlns:p14="http://schemas.microsoft.com/office/powerpoint/2010/main" val="2814640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Needle Holders</a:t>
            </a:r>
            <a:endParaRPr lang="en-GB" dirty="0"/>
          </a:p>
        </p:txBody>
      </p:sp>
      <p:sp>
        <p:nvSpPr>
          <p:cNvPr id="3" name="Content Placeholder 2"/>
          <p:cNvSpPr>
            <a:spLocks noGrp="1"/>
          </p:cNvSpPr>
          <p:nvPr>
            <p:ph sz="half" idx="1"/>
          </p:nvPr>
        </p:nvSpPr>
        <p:spPr>
          <a:xfrm>
            <a:off x="457200" y="1920085"/>
            <a:ext cx="4614866" cy="4434840"/>
          </a:xfrm>
        </p:spPr>
        <p:txBody>
          <a:bodyPr/>
          <a:lstStyle/>
          <a:p>
            <a:r>
              <a:rPr lang="en-GB" sz="2000" dirty="0" smtClean="0"/>
              <a:t>Non Switched Needle Holder </a:t>
            </a:r>
          </a:p>
          <a:p>
            <a:r>
              <a:rPr lang="en-GB" sz="2000" dirty="0" smtClean="0"/>
              <a:t>Used with a foot pedal</a:t>
            </a:r>
          </a:p>
          <a:p>
            <a:r>
              <a:rPr lang="en-GB" sz="2000" dirty="0" smtClean="0"/>
              <a:t>Offers more control of needle holder</a:t>
            </a:r>
          </a:p>
          <a:p>
            <a:r>
              <a:rPr lang="en-US" sz="2000" dirty="0" smtClean="0"/>
              <a:t>Ideal for advanced work</a:t>
            </a:r>
            <a:endParaRPr lang="en-GB" sz="2000" dirty="0" smtClean="0"/>
          </a:p>
          <a:p>
            <a:r>
              <a:rPr lang="en-GB" sz="2000" dirty="0" smtClean="0"/>
              <a:t>Compatible with detachable cable with BNC connector or Jack Plug connector</a:t>
            </a:r>
          </a:p>
          <a:p>
            <a:endParaRPr lang="en-GB" dirty="0"/>
          </a:p>
        </p:txBody>
      </p:sp>
      <p:pic>
        <p:nvPicPr>
          <p:cNvPr id="10" name="Content Placeholder 9" descr="Non switched needle holder.jpg"/>
          <p:cNvPicPr>
            <a:picLocks noGrp="1" noChangeAspect="1"/>
          </p:cNvPicPr>
          <p:nvPr>
            <p:ph sz="half" idx="2"/>
          </p:nvPr>
        </p:nvPicPr>
        <p:blipFill>
          <a:blip r:embed="rId2" cstate="print"/>
          <a:stretch>
            <a:fillRect/>
          </a:stretch>
        </p:blipFill>
        <p:spPr>
          <a:xfrm>
            <a:off x="5436096" y="1124744"/>
            <a:ext cx="2879085" cy="2524130"/>
          </a:xfrm>
        </p:spPr>
      </p:pic>
      <p:sp>
        <p:nvSpPr>
          <p:cNvPr id="5" name="Slide Number Placeholder 4"/>
          <p:cNvSpPr>
            <a:spLocks noGrp="1"/>
          </p:cNvSpPr>
          <p:nvPr>
            <p:ph type="sldNum" sz="quarter" idx="12"/>
          </p:nvPr>
        </p:nvSpPr>
        <p:spPr/>
        <p:txBody>
          <a:bodyPr/>
          <a:lstStyle/>
          <a:p>
            <a:pPr>
              <a:defRPr/>
            </a:pPr>
            <a:fld id="{0D9E8AEC-1858-4A6D-8D38-836758FFC990}" type="slidenum">
              <a:rPr lang="en-US" smtClean="0"/>
              <a:pPr>
                <a:defRPr/>
              </a:pPr>
              <a:t>19</a:t>
            </a:fld>
            <a:endParaRPr lang="en-US"/>
          </a:p>
        </p:txBody>
      </p:sp>
      <p:pic>
        <p:nvPicPr>
          <p:cNvPr id="6" name="Content Placeholder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541" y="4005064"/>
            <a:ext cx="2674640" cy="2674640"/>
          </a:xfrm>
          <a:prstGeom prst="rect">
            <a:avLst/>
          </a:prstGeom>
        </p:spPr>
      </p:pic>
    </p:spTree>
    <p:extLst>
      <p:ext uri="{BB962C8B-B14F-4D97-AF65-F5344CB8AC3E}">
        <p14:creationId xmlns:p14="http://schemas.microsoft.com/office/powerpoint/2010/main" val="4268343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Sterex Products</a:t>
            </a:r>
            <a:endParaRPr lang="en-GB" dirty="0"/>
          </a:p>
        </p:txBody>
      </p:sp>
      <p:sp>
        <p:nvSpPr>
          <p:cNvPr id="4" name="Content Placeholder 3"/>
          <p:cNvSpPr>
            <a:spLocks noGrp="1"/>
          </p:cNvSpPr>
          <p:nvPr>
            <p:ph sz="half" idx="1"/>
          </p:nvPr>
        </p:nvSpPr>
        <p:spPr/>
        <p:txBody>
          <a:bodyPr>
            <a:normAutofit/>
          </a:bodyPr>
          <a:lstStyle/>
          <a:p>
            <a:pPr>
              <a:buNone/>
            </a:pPr>
            <a:r>
              <a:rPr lang="en-GB" sz="2000" dirty="0" smtClean="0"/>
              <a:t>Contents:</a:t>
            </a:r>
          </a:p>
          <a:p>
            <a:r>
              <a:rPr lang="en-GB" sz="2000" dirty="0"/>
              <a:t>Machines</a:t>
            </a:r>
          </a:p>
          <a:p>
            <a:r>
              <a:rPr lang="en-GB" sz="2000" dirty="0" smtClean="0"/>
              <a:t>Pre-care</a:t>
            </a:r>
          </a:p>
          <a:p>
            <a:r>
              <a:rPr lang="en-GB" sz="2000" dirty="0" smtClean="0"/>
              <a:t>Needles</a:t>
            </a:r>
          </a:p>
          <a:p>
            <a:r>
              <a:rPr lang="en-GB" sz="2000" dirty="0" smtClean="0"/>
              <a:t>Cables</a:t>
            </a:r>
          </a:p>
          <a:p>
            <a:r>
              <a:rPr lang="en-GB" sz="2000" dirty="0" smtClean="0"/>
              <a:t>Needle Holders</a:t>
            </a:r>
          </a:p>
          <a:p>
            <a:r>
              <a:rPr lang="en-GB" sz="2000" dirty="0" smtClean="0"/>
              <a:t>Chuck Caps</a:t>
            </a:r>
          </a:p>
          <a:p>
            <a:r>
              <a:rPr lang="en-GB" sz="2000" dirty="0" smtClean="0"/>
              <a:t>Sterilisation</a:t>
            </a:r>
          </a:p>
          <a:p>
            <a:r>
              <a:rPr lang="en-GB" sz="2000" dirty="0" smtClean="0"/>
              <a:t>After-care</a:t>
            </a:r>
            <a:endParaRPr lang="en-GB" sz="2000" dirty="0"/>
          </a:p>
        </p:txBody>
      </p:sp>
      <p:sp>
        <p:nvSpPr>
          <p:cNvPr id="3" name="Slide Number Placeholder 2"/>
          <p:cNvSpPr>
            <a:spLocks noGrp="1"/>
          </p:cNvSpPr>
          <p:nvPr>
            <p:ph type="sldNum" sz="quarter" idx="12"/>
          </p:nvPr>
        </p:nvSpPr>
        <p:spPr/>
        <p:txBody>
          <a:bodyPr/>
          <a:lstStyle/>
          <a:p>
            <a:pPr>
              <a:defRPr/>
            </a:pPr>
            <a:fld id="{7CADE4DD-838B-44C5-AB1E-D2834A818475}" type="slidenum">
              <a:rPr lang="en-US" smtClean="0"/>
              <a:pPr>
                <a:defRPr/>
              </a:pPr>
              <a:t>2</a:t>
            </a:fld>
            <a:endParaRPr lang="en-US"/>
          </a:p>
        </p:txBody>
      </p:sp>
      <p:pic>
        <p:nvPicPr>
          <p:cNvPr id="1029" name="Picture 5" descr="Image result for image of hair follicle">
            <a:hlinkClick r:id="rId2"/>
          </p:cNvPr>
          <p:cNvPicPr>
            <a:picLocks noChangeAspect="1" noChangeArrowheads="1"/>
          </p:cNvPicPr>
          <p:nvPr/>
        </p:nvPicPr>
        <p:blipFill>
          <a:blip r:embed="rId3" cstate="print"/>
          <a:srcRect/>
          <a:stretch>
            <a:fillRect/>
          </a:stretch>
        </p:blipFill>
        <p:spPr bwMode="auto">
          <a:xfrm>
            <a:off x="3779912" y="1988840"/>
            <a:ext cx="4856480" cy="3197946"/>
          </a:xfrm>
          <a:prstGeom prst="rect">
            <a:avLst/>
          </a:prstGeom>
          <a:noFill/>
        </p:spPr>
      </p:pic>
    </p:spTree>
    <p:extLst>
      <p:ext uri="{BB962C8B-B14F-4D97-AF65-F5344CB8AC3E}">
        <p14:creationId xmlns:p14="http://schemas.microsoft.com/office/powerpoint/2010/main" val="3786461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Cables</a:t>
            </a:r>
            <a:endParaRPr lang="en-GB" dirty="0"/>
          </a:p>
        </p:txBody>
      </p:sp>
      <p:sp>
        <p:nvSpPr>
          <p:cNvPr id="3" name="Content Placeholder 2"/>
          <p:cNvSpPr>
            <a:spLocks noGrp="1"/>
          </p:cNvSpPr>
          <p:nvPr>
            <p:ph sz="half" idx="1"/>
          </p:nvPr>
        </p:nvSpPr>
        <p:spPr/>
        <p:txBody>
          <a:bodyPr>
            <a:normAutofit/>
          </a:bodyPr>
          <a:lstStyle/>
          <a:p>
            <a:r>
              <a:rPr lang="en-GB" sz="2000" dirty="0" smtClean="0"/>
              <a:t>Flexible</a:t>
            </a:r>
          </a:p>
          <a:p>
            <a:r>
              <a:rPr lang="en-GB" sz="2000" dirty="0" smtClean="0"/>
              <a:t>Separate from the needle holder</a:t>
            </a:r>
          </a:p>
          <a:p>
            <a:r>
              <a:rPr lang="en-GB" sz="2000" dirty="0" smtClean="0"/>
              <a:t>If cable breaks you do not need to replace the complete unit</a:t>
            </a:r>
            <a:endParaRPr lang="en-GB" sz="2000" dirty="0"/>
          </a:p>
        </p:txBody>
      </p:sp>
      <p:sp>
        <p:nvSpPr>
          <p:cNvPr id="5" name="Slide Number Placeholder 4"/>
          <p:cNvSpPr>
            <a:spLocks noGrp="1"/>
          </p:cNvSpPr>
          <p:nvPr>
            <p:ph type="sldNum" sz="quarter" idx="12"/>
          </p:nvPr>
        </p:nvSpPr>
        <p:spPr/>
        <p:txBody>
          <a:bodyPr/>
          <a:lstStyle/>
          <a:p>
            <a:pPr>
              <a:defRPr/>
            </a:pPr>
            <a:fld id="{0D9E8AEC-1858-4A6D-8D38-836758FFC990}" type="slidenum">
              <a:rPr lang="en-US" smtClean="0"/>
              <a:pPr>
                <a:defRPr/>
              </a:pPr>
              <a:t>20</a:t>
            </a:fld>
            <a:endParaRPr lang="en-US"/>
          </a:p>
        </p:txBody>
      </p:sp>
      <p:pic>
        <p:nvPicPr>
          <p:cNvPr id="13" name="Picture 12" descr="(14000)+ (14004) Spare Banana Cable.cmyk.jpg"/>
          <p:cNvPicPr>
            <a:picLocks noChangeAspect="1"/>
          </p:cNvPicPr>
          <p:nvPr/>
        </p:nvPicPr>
        <p:blipFill>
          <a:blip r:embed="rId2" cstate="print"/>
          <a:stretch>
            <a:fillRect/>
          </a:stretch>
        </p:blipFill>
        <p:spPr>
          <a:xfrm>
            <a:off x="4930487" y="1916832"/>
            <a:ext cx="3655563" cy="2049760"/>
          </a:xfrm>
          <a:prstGeom prst="rect">
            <a:avLst/>
          </a:prstGeom>
        </p:spPr>
      </p:pic>
      <p:sp>
        <p:nvSpPr>
          <p:cNvPr id="15" name="TextBox 14"/>
          <p:cNvSpPr txBox="1"/>
          <p:nvPr/>
        </p:nvSpPr>
        <p:spPr>
          <a:xfrm>
            <a:off x="5724128" y="3863181"/>
            <a:ext cx="2500330" cy="307777"/>
          </a:xfrm>
          <a:prstGeom prst="rect">
            <a:avLst/>
          </a:prstGeom>
          <a:noFill/>
        </p:spPr>
        <p:txBody>
          <a:bodyPr wrap="square" rtlCol="0">
            <a:spAutoFit/>
          </a:bodyPr>
          <a:lstStyle/>
          <a:p>
            <a:r>
              <a:rPr lang="en-GB" sz="1400" b="1" dirty="0" smtClean="0">
                <a:latin typeface="+mj-lt"/>
              </a:rPr>
              <a:t>Jack Plug (Banana) black cable</a:t>
            </a:r>
            <a:endParaRPr lang="en-GB" sz="1400" b="1" dirty="0">
              <a:latin typeface="+mj-lt"/>
            </a:endParaRPr>
          </a:p>
        </p:txBody>
      </p:sp>
    </p:spTree>
    <p:extLst>
      <p:ext uri="{BB962C8B-B14F-4D97-AF65-F5344CB8AC3E}">
        <p14:creationId xmlns:p14="http://schemas.microsoft.com/office/powerpoint/2010/main" val="1430516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Chuck Caps</a:t>
            </a:r>
            <a:endParaRPr lang="en-GB" dirty="0"/>
          </a:p>
        </p:txBody>
      </p:sp>
      <p:pic>
        <p:nvPicPr>
          <p:cNvPr id="6" name="Content Placeholder 5" descr="needleholder caps.jpg"/>
          <p:cNvPicPr>
            <a:picLocks noGrp="1" noChangeAspect="1"/>
          </p:cNvPicPr>
          <p:nvPr>
            <p:ph sz="half" idx="1"/>
          </p:nvPr>
        </p:nvPicPr>
        <p:blipFill>
          <a:blip r:embed="rId2" cstate="print"/>
          <a:stretch>
            <a:fillRect/>
          </a:stretch>
        </p:blipFill>
        <p:spPr>
          <a:xfrm>
            <a:off x="5508104" y="1303400"/>
            <a:ext cx="2376264" cy="2376264"/>
          </a:xfrm>
        </p:spPr>
      </p:pic>
      <p:sp>
        <p:nvSpPr>
          <p:cNvPr id="5" name="Slide Number Placeholder 4"/>
          <p:cNvSpPr>
            <a:spLocks noGrp="1"/>
          </p:cNvSpPr>
          <p:nvPr>
            <p:ph type="sldNum" sz="quarter" idx="12"/>
          </p:nvPr>
        </p:nvSpPr>
        <p:spPr/>
        <p:txBody>
          <a:bodyPr/>
          <a:lstStyle/>
          <a:p>
            <a:pPr>
              <a:defRPr/>
            </a:pPr>
            <a:fld id="{0D9E8AEC-1858-4A6D-8D38-836758FFC990}" type="slidenum">
              <a:rPr lang="en-US" smtClean="0"/>
              <a:pPr>
                <a:defRPr/>
              </a:pPr>
              <a:t>21</a:t>
            </a:fld>
            <a:endParaRPr lang="en-US"/>
          </a:p>
        </p:txBody>
      </p:sp>
      <p:pic>
        <p:nvPicPr>
          <p:cNvPr id="2050" name="Picture 2" descr="T:\Electrolysis\Sterex Academy\Sterex Academy Presentations\needleholder cap single.jpg"/>
          <p:cNvPicPr>
            <a:picLocks noChangeAspect="1" noChangeArrowheads="1"/>
          </p:cNvPicPr>
          <p:nvPr/>
        </p:nvPicPr>
        <p:blipFill>
          <a:blip r:embed="rId3" cstate="print"/>
          <a:srcRect/>
          <a:stretch>
            <a:fillRect/>
          </a:stretch>
        </p:blipFill>
        <p:spPr bwMode="auto">
          <a:xfrm>
            <a:off x="5796136" y="3789040"/>
            <a:ext cx="1695450" cy="1695450"/>
          </a:xfrm>
          <a:prstGeom prst="rect">
            <a:avLst/>
          </a:prstGeom>
          <a:noFill/>
        </p:spPr>
      </p:pic>
      <p:sp>
        <p:nvSpPr>
          <p:cNvPr id="7" name="Content Placeholder 2"/>
          <p:cNvSpPr txBox="1">
            <a:spLocks/>
          </p:cNvSpPr>
          <p:nvPr/>
        </p:nvSpPr>
        <p:spPr>
          <a:xfrm>
            <a:off x="492352" y="1844824"/>
            <a:ext cx="4614866" cy="44348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GB" sz="2000" dirty="0" smtClean="0"/>
              <a:t>New sterilised cuck cap for each client</a:t>
            </a:r>
          </a:p>
          <a:p>
            <a:r>
              <a:rPr lang="en-GB" sz="2000" dirty="0" smtClean="0"/>
              <a:t>Available in packets of 5</a:t>
            </a:r>
          </a:p>
          <a:p>
            <a:r>
              <a:rPr lang="en-GB" sz="2000" dirty="0" smtClean="0"/>
              <a:t>Autoclave compatible</a:t>
            </a:r>
          </a:p>
          <a:p>
            <a:r>
              <a:rPr lang="en-GB" sz="2000" dirty="0" smtClean="0"/>
              <a:t>Ensure they are dry prior to placing on the needle holder to avoid discolouration  </a:t>
            </a:r>
          </a:p>
          <a:p>
            <a:endParaRPr lang="en-GB" dirty="0"/>
          </a:p>
        </p:txBody>
      </p:sp>
    </p:spTree>
    <p:extLst>
      <p:ext uri="{BB962C8B-B14F-4D97-AF65-F5344CB8AC3E}">
        <p14:creationId xmlns:p14="http://schemas.microsoft.com/office/powerpoint/2010/main" val="3504249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After-care Products</a:t>
            </a:r>
            <a:endParaRPr lang="en-GB" dirty="0"/>
          </a:p>
        </p:txBody>
      </p:sp>
      <p:sp>
        <p:nvSpPr>
          <p:cNvPr id="3" name="Slide Number Placeholder 2"/>
          <p:cNvSpPr>
            <a:spLocks noGrp="1"/>
          </p:cNvSpPr>
          <p:nvPr>
            <p:ph type="sldNum" sz="quarter" idx="12"/>
          </p:nvPr>
        </p:nvSpPr>
        <p:spPr/>
        <p:txBody>
          <a:bodyPr/>
          <a:lstStyle/>
          <a:p>
            <a:pPr>
              <a:defRPr/>
            </a:pPr>
            <a:fld id="{7CADE4DD-838B-44C5-AB1E-D2834A818475}" type="slidenum">
              <a:rPr lang="en-US" smtClean="0"/>
              <a:pPr>
                <a:defRPr/>
              </a:pPr>
              <a:t>22</a:t>
            </a:fld>
            <a:endParaRPr lang="en-US"/>
          </a:p>
        </p:txBody>
      </p:sp>
      <p:pic>
        <p:nvPicPr>
          <p:cNvPr id="1026" name="Picture 2" descr="C:\Users\Christine\Dropbox\STEREX\Sterex literature\Trifolds\ACP-trifold-2016 Folder\Links\calamine-powders.jpg"/>
          <p:cNvPicPr>
            <a:picLocks noChangeAspect="1" noChangeArrowheads="1"/>
          </p:cNvPicPr>
          <p:nvPr/>
        </p:nvPicPr>
        <p:blipFill>
          <a:blip r:embed="rId2" cstate="print"/>
          <a:srcRect/>
          <a:stretch>
            <a:fillRect/>
          </a:stretch>
        </p:blipFill>
        <p:spPr bwMode="auto">
          <a:xfrm>
            <a:off x="6553200" y="3861308"/>
            <a:ext cx="2304256" cy="2304256"/>
          </a:xfrm>
          <a:prstGeom prst="rect">
            <a:avLst/>
          </a:prstGeom>
          <a:noFill/>
        </p:spPr>
      </p:pic>
      <p:pic>
        <p:nvPicPr>
          <p:cNvPr id="14" name="Picture 13">
            <a:extLst>
              <a:ext uri="{FF2B5EF4-FFF2-40B4-BE49-F238E27FC236}">
                <a16:creationId xmlns="" xmlns:a16="http://schemas.microsoft.com/office/drawing/2014/main" id="{9570F3B8-C873-4158-8435-0BC57A33B7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837" t="4851" r="32326" b="4851"/>
          <a:stretch/>
        </p:blipFill>
        <p:spPr>
          <a:xfrm>
            <a:off x="4716017" y="1475656"/>
            <a:ext cx="2214518" cy="5147256"/>
          </a:xfrm>
          <a:prstGeom prst="rect">
            <a:avLst/>
          </a:prstGeom>
        </p:spPr>
      </p:pic>
      <p:pic>
        <p:nvPicPr>
          <p:cNvPr id="15" name="Picture 14">
            <a:extLst>
              <a:ext uri="{FF2B5EF4-FFF2-40B4-BE49-F238E27FC236}">
                <a16:creationId xmlns="" xmlns:a16="http://schemas.microsoft.com/office/drawing/2014/main" id="{F085631D-1E11-4190-A41B-130DFD3400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67" t="6951" r="36923" b="6951"/>
          <a:stretch/>
        </p:blipFill>
        <p:spPr>
          <a:xfrm>
            <a:off x="510267" y="1647287"/>
            <a:ext cx="1896297" cy="4937499"/>
          </a:xfrm>
          <a:prstGeom prst="rect">
            <a:avLst/>
          </a:prstGeom>
        </p:spPr>
      </p:pic>
      <p:pic>
        <p:nvPicPr>
          <p:cNvPr id="16" name="Picture 15">
            <a:extLst>
              <a:ext uri="{FF2B5EF4-FFF2-40B4-BE49-F238E27FC236}">
                <a16:creationId xmlns="" xmlns:a16="http://schemas.microsoft.com/office/drawing/2014/main" id="{F19D4AA3-BC2F-4C9A-8758-5D8B44273E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871" t="4851" r="28871" b="3801"/>
          <a:stretch/>
        </p:blipFill>
        <p:spPr>
          <a:xfrm>
            <a:off x="2406565" y="1484784"/>
            <a:ext cx="2420578" cy="5264755"/>
          </a:xfrm>
          <a:prstGeom prst="rect">
            <a:avLst/>
          </a:prstGeom>
        </p:spPr>
      </p:pic>
    </p:spTree>
    <p:extLst>
      <p:ext uri="{BB962C8B-B14F-4D97-AF65-F5344CB8AC3E}">
        <p14:creationId xmlns:p14="http://schemas.microsoft.com/office/powerpoint/2010/main" val="1957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Sterex Witch Hazel</a:t>
            </a:r>
            <a:endParaRPr lang="en-GB" dirty="0"/>
          </a:p>
        </p:txBody>
      </p:sp>
      <p:sp>
        <p:nvSpPr>
          <p:cNvPr id="13" name="Content Placeholder 12"/>
          <p:cNvSpPr>
            <a:spLocks noGrp="1"/>
          </p:cNvSpPr>
          <p:nvPr>
            <p:ph sz="half" idx="1"/>
          </p:nvPr>
        </p:nvSpPr>
        <p:spPr/>
        <p:txBody>
          <a:bodyPr>
            <a:normAutofit fontScale="92500" lnSpcReduction="10000"/>
          </a:bodyPr>
          <a:lstStyle/>
          <a:p>
            <a:r>
              <a:rPr lang="en-GB" sz="2100" dirty="0" smtClean="0"/>
              <a:t>80% liquid extract of natural witch hazel</a:t>
            </a:r>
          </a:p>
          <a:p>
            <a:r>
              <a:rPr lang="en-GB" sz="2100" dirty="0" smtClean="0"/>
              <a:t>Mild astringent</a:t>
            </a:r>
          </a:p>
          <a:p>
            <a:r>
              <a:rPr lang="en-GB" sz="2100" dirty="0"/>
              <a:t>Cooling on the skin and mildly bactericidal</a:t>
            </a:r>
          </a:p>
          <a:p>
            <a:r>
              <a:rPr lang="en-GB" sz="2100" dirty="0" smtClean="0"/>
              <a:t>Use for first 24 to 48 hours</a:t>
            </a:r>
          </a:p>
          <a:p>
            <a:r>
              <a:rPr lang="en-GB" sz="2100" dirty="0" smtClean="0"/>
              <a:t>Soothing and healing</a:t>
            </a:r>
          </a:p>
          <a:p>
            <a:r>
              <a:rPr lang="en-GB" sz="2100" dirty="0" smtClean="0"/>
              <a:t>Moisturising properties with added humectants</a:t>
            </a:r>
          </a:p>
          <a:p>
            <a:pPr lvl="1"/>
            <a:r>
              <a:rPr lang="en-GB" sz="2100" dirty="0" smtClean="0"/>
              <a:t>Popylene Glycol and Carbomer</a:t>
            </a:r>
          </a:p>
          <a:p>
            <a:r>
              <a:rPr lang="en-GB" sz="2100" dirty="0" smtClean="0"/>
              <a:t>Cross selling opportunities, e.g. Insect bites and cuts</a:t>
            </a:r>
          </a:p>
          <a:p>
            <a:r>
              <a:rPr lang="en-GB" sz="2100" dirty="0" smtClean="0"/>
              <a:t>Available in 200ml tubes and boxes of 10 35ml tubes</a:t>
            </a:r>
          </a:p>
          <a:p>
            <a:pPr marL="548640" lvl="2" indent="-274320">
              <a:buSzPct val="95000"/>
              <a:buNone/>
            </a:pPr>
            <a:endParaRPr lang="en-GB" dirty="0" smtClean="0"/>
          </a:p>
          <a:p>
            <a:endParaRPr lang="en-GB" dirty="0" smtClean="0"/>
          </a:p>
          <a:p>
            <a:endParaRPr lang="en-GB" dirty="0" smtClean="0"/>
          </a:p>
          <a:p>
            <a:pPr lvl="1"/>
            <a:endParaRPr lang="en-GB" dirty="0"/>
          </a:p>
        </p:txBody>
      </p:sp>
      <p:sp>
        <p:nvSpPr>
          <p:cNvPr id="5" name="Slide Number Placeholder 4"/>
          <p:cNvSpPr>
            <a:spLocks noGrp="1"/>
          </p:cNvSpPr>
          <p:nvPr>
            <p:ph type="sldNum" sz="quarter" idx="12"/>
          </p:nvPr>
        </p:nvSpPr>
        <p:spPr/>
        <p:txBody>
          <a:bodyPr/>
          <a:lstStyle/>
          <a:p>
            <a:pPr>
              <a:defRPr/>
            </a:pPr>
            <a:fld id="{0D9E8AEC-1858-4A6D-8D38-836758FFC990}" type="slidenum">
              <a:rPr lang="en-US" smtClean="0"/>
              <a:pPr>
                <a:defRPr/>
              </a:pPr>
              <a:t>23</a:t>
            </a:fld>
            <a:endParaRPr lang="en-US"/>
          </a:p>
        </p:txBody>
      </p:sp>
      <p:pic>
        <p:nvPicPr>
          <p:cNvPr id="9" name="Picture 8">
            <a:extLst>
              <a:ext uri="{FF2B5EF4-FFF2-40B4-BE49-F238E27FC236}">
                <a16:creationId xmlns="" xmlns:a16="http://schemas.microsoft.com/office/drawing/2014/main" id="{00ACDFB5-0855-4A9D-9C78-B9DC006D2B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72" t="20828" r="21930"/>
          <a:stretch/>
        </p:blipFill>
        <p:spPr>
          <a:xfrm>
            <a:off x="4572000" y="1545266"/>
            <a:ext cx="4320480" cy="4813588"/>
          </a:xfrm>
          <a:prstGeom prst="rect">
            <a:avLst/>
          </a:prstGeom>
        </p:spPr>
      </p:pic>
    </p:spTree>
    <p:extLst>
      <p:ext uri="{BB962C8B-B14F-4D97-AF65-F5344CB8AC3E}">
        <p14:creationId xmlns:p14="http://schemas.microsoft.com/office/powerpoint/2010/main" val="118220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662"/>
            <a:ext cx="6048672" cy="1143000"/>
          </a:xfrm>
        </p:spPr>
        <p:txBody>
          <a:bodyPr/>
          <a:lstStyle/>
          <a:p>
            <a:r>
              <a:rPr lang="en-GB" dirty="0" smtClean="0"/>
              <a:t>Sterex Aloe Vera</a:t>
            </a:r>
            <a:endParaRPr lang="en-GB" dirty="0"/>
          </a:p>
        </p:txBody>
      </p:sp>
      <p:sp>
        <p:nvSpPr>
          <p:cNvPr id="8" name="Content Placeholder 7"/>
          <p:cNvSpPr>
            <a:spLocks noGrp="1"/>
          </p:cNvSpPr>
          <p:nvPr>
            <p:ph sz="half" idx="1"/>
          </p:nvPr>
        </p:nvSpPr>
        <p:spPr>
          <a:xfrm>
            <a:off x="457200" y="1355376"/>
            <a:ext cx="4978896" cy="5313984"/>
          </a:xfrm>
        </p:spPr>
        <p:txBody>
          <a:bodyPr>
            <a:noAutofit/>
          </a:bodyPr>
          <a:lstStyle/>
          <a:p>
            <a:r>
              <a:rPr lang="en-GB" sz="1800" dirty="0" smtClean="0"/>
              <a:t>95% liquid extract of natural Aloe Vera</a:t>
            </a:r>
          </a:p>
          <a:p>
            <a:r>
              <a:rPr lang="en-GB" sz="1800" dirty="0" smtClean="0"/>
              <a:t>Soothing &amp; healing</a:t>
            </a:r>
          </a:p>
          <a:p>
            <a:r>
              <a:rPr lang="en-GB" sz="1800" dirty="0" smtClean="0"/>
              <a:t>Stimulating action of cellular renewal and cellular regeneration</a:t>
            </a:r>
          </a:p>
          <a:p>
            <a:r>
              <a:rPr lang="en-GB" sz="1800" dirty="0" smtClean="0"/>
              <a:t>Contains lemon grass (an effective cleanser)</a:t>
            </a:r>
          </a:p>
          <a:p>
            <a:r>
              <a:rPr lang="en-GB" sz="1800" dirty="0" smtClean="0"/>
              <a:t>Carbomer acts as a humectant and moisturiser</a:t>
            </a:r>
          </a:p>
          <a:p>
            <a:r>
              <a:rPr lang="en-GB" sz="1800" dirty="0" smtClean="0"/>
              <a:t>Usage 48 hours plus</a:t>
            </a:r>
          </a:p>
          <a:p>
            <a:r>
              <a:rPr lang="en-GB" sz="1800" dirty="0" smtClean="0"/>
              <a:t>Perfect choice for any form of hair removal including electrolysis, laser, IPL and waxing</a:t>
            </a:r>
          </a:p>
          <a:p>
            <a:r>
              <a:rPr lang="en-GB" sz="1800" dirty="0" smtClean="0"/>
              <a:t>Ideal as a cold compress after treatment</a:t>
            </a:r>
          </a:p>
          <a:p>
            <a:r>
              <a:rPr lang="en-GB" sz="1800" dirty="0" smtClean="0"/>
              <a:t>Cross selling opportunities, e.g. after sun</a:t>
            </a:r>
          </a:p>
          <a:p>
            <a:r>
              <a:rPr lang="en-GB" sz="1800" dirty="0" smtClean="0"/>
              <a:t>Available in 200ml tubes, boxes of 10 35ml tubes and 1 litre pump bottle</a:t>
            </a:r>
          </a:p>
        </p:txBody>
      </p:sp>
      <p:sp>
        <p:nvSpPr>
          <p:cNvPr id="5" name="Slide Number Placeholder 4"/>
          <p:cNvSpPr>
            <a:spLocks noGrp="1"/>
          </p:cNvSpPr>
          <p:nvPr>
            <p:ph type="sldNum" sz="quarter" idx="12"/>
          </p:nvPr>
        </p:nvSpPr>
        <p:spPr/>
        <p:txBody>
          <a:bodyPr/>
          <a:lstStyle/>
          <a:p>
            <a:pPr>
              <a:defRPr/>
            </a:pPr>
            <a:fld id="{0D9E8AEC-1858-4A6D-8D38-836758FFC990}" type="slidenum">
              <a:rPr lang="en-US" smtClean="0"/>
              <a:pPr>
                <a:defRPr/>
              </a:pPr>
              <a:t>24</a:t>
            </a:fld>
            <a:endParaRPr lang="en-US"/>
          </a:p>
        </p:txBody>
      </p:sp>
      <p:pic>
        <p:nvPicPr>
          <p:cNvPr id="10" name="Picture 9">
            <a:extLst>
              <a:ext uri="{FF2B5EF4-FFF2-40B4-BE49-F238E27FC236}">
                <a16:creationId xmlns="" xmlns:a16="http://schemas.microsoft.com/office/drawing/2014/main" id="{1688A167-5528-42B8-B9D0-FD31502F39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00" t="20530" r="24708"/>
          <a:stretch/>
        </p:blipFill>
        <p:spPr>
          <a:xfrm>
            <a:off x="5292080" y="1628800"/>
            <a:ext cx="3552425" cy="4042591"/>
          </a:xfrm>
          <a:prstGeom prst="rect">
            <a:avLst/>
          </a:prstGeom>
        </p:spPr>
      </p:pic>
    </p:spTree>
    <p:extLst>
      <p:ext uri="{BB962C8B-B14F-4D97-AF65-F5344CB8AC3E}">
        <p14:creationId xmlns:p14="http://schemas.microsoft.com/office/powerpoint/2010/main" val="242734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Sterex Après Care</a:t>
            </a:r>
            <a:br>
              <a:rPr lang="en-GB" dirty="0" smtClean="0"/>
            </a:br>
            <a:endParaRPr lang="en-GB" dirty="0"/>
          </a:p>
        </p:txBody>
      </p:sp>
      <p:sp>
        <p:nvSpPr>
          <p:cNvPr id="3" name="Content Placeholder 2"/>
          <p:cNvSpPr>
            <a:spLocks noGrp="1"/>
          </p:cNvSpPr>
          <p:nvPr>
            <p:ph sz="half" idx="1"/>
          </p:nvPr>
        </p:nvSpPr>
        <p:spPr>
          <a:xfrm>
            <a:off x="457200" y="1600200"/>
            <a:ext cx="4690864" cy="4525963"/>
          </a:xfrm>
        </p:spPr>
        <p:txBody>
          <a:bodyPr>
            <a:normAutofit/>
          </a:bodyPr>
          <a:lstStyle/>
          <a:p>
            <a:r>
              <a:rPr lang="en-GB" sz="1800" dirty="0" smtClean="0"/>
              <a:t>Contains antibacterial properties</a:t>
            </a:r>
          </a:p>
          <a:p>
            <a:r>
              <a:rPr lang="en-GB" sz="1800" dirty="0" smtClean="0"/>
              <a:t>Soothing properties</a:t>
            </a:r>
          </a:p>
          <a:p>
            <a:r>
              <a:rPr lang="en-GB" sz="1800" dirty="0" smtClean="0"/>
              <a:t>Perfect for areas of high bacterial growth</a:t>
            </a:r>
          </a:p>
          <a:p>
            <a:r>
              <a:rPr lang="en-GB" sz="1800" dirty="0" smtClean="0"/>
              <a:t>Usage 24 to 48 hours</a:t>
            </a:r>
          </a:p>
          <a:p>
            <a:r>
              <a:rPr lang="en-GB" sz="1800" dirty="0" smtClean="0"/>
              <a:t>Cross selling opportunities, e.g. Acne, congested skin types</a:t>
            </a:r>
          </a:p>
        </p:txBody>
      </p:sp>
      <p:sp>
        <p:nvSpPr>
          <p:cNvPr id="5" name="Slide Number Placeholder 4"/>
          <p:cNvSpPr>
            <a:spLocks noGrp="1"/>
          </p:cNvSpPr>
          <p:nvPr>
            <p:ph type="sldNum" sz="quarter" idx="12"/>
          </p:nvPr>
        </p:nvSpPr>
        <p:spPr/>
        <p:txBody>
          <a:bodyPr/>
          <a:lstStyle/>
          <a:p>
            <a:pPr>
              <a:defRPr/>
            </a:pPr>
            <a:fld id="{0D9E8AEC-1858-4A6D-8D38-836758FFC990}" type="slidenum">
              <a:rPr lang="en-US" smtClean="0"/>
              <a:pPr>
                <a:defRPr/>
              </a:pPr>
              <a:t>25</a:t>
            </a:fld>
            <a:endParaRPr lang="en-US"/>
          </a:p>
        </p:txBody>
      </p:sp>
      <p:pic>
        <p:nvPicPr>
          <p:cNvPr id="11" name="Picture 10">
            <a:extLst>
              <a:ext uri="{FF2B5EF4-FFF2-40B4-BE49-F238E27FC236}">
                <a16:creationId xmlns="" xmlns:a16="http://schemas.microsoft.com/office/drawing/2014/main" id="{68DD13A2-81A3-47B5-A7E3-9C917368C8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621" t="18793" r="21657" b="-6234"/>
          <a:stretch/>
        </p:blipFill>
        <p:spPr>
          <a:xfrm>
            <a:off x="4920376" y="1484784"/>
            <a:ext cx="3766424" cy="4524128"/>
          </a:xfrm>
          <a:prstGeom prst="rect">
            <a:avLst/>
          </a:prstGeom>
        </p:spPr>
      </p:pic>
    </p:spTree>
    <p:extLst>
      <p:ext uri="{BB962C8B-B14F-4D97-AF65-F5344CB8AC3E}">
        <p14:creationId xmlns:p14="http://schemas.microsoft.com/office/powerpoint/2010/main" val="86641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Calamine Powders</a:t>
            </a:r>
            <a:endParaRPr lang="en-GB" dirty="0"/>
          </a:p>
        </p:txBody>
      </p:sp>
      <p:sp>
        <p:nvSpPr>
          <p:cNvPr id="3" name="Content Placeholder 2"/>
          <p:cNvSpPr>
            <a:spLocks noGrp="1"/>
          </p:cNvSpPr>
          <p:nvPr>
            <p:ph sz="half" idx="1"/>
          </p:nvPr>
        </p:nvSpPr>
        <p:spPr/>
        <p:txBody>
          <a:bodyPr>
            <a:normAutofit fontScale="85000" lnSpcReduction="10000"/>
          </a:bodyPr>
          <a:lstStyle/>
          <a:p>
            <a:r>
              <a:rPr lang="en-GB" sz="2400" dirty="0" smtClean="0"/>
              <a:t>Soothing antiseptic powder</a:t>
            </a:r>
          </a:p>
          <a:p>
            <a:r>
              <a:rPr lang="en-GB" sz="2400" dirty="0" smtClean="0"/>
              <a:t>Relieves redness, stinging and inflammation of the skin</a:t>
            </a:r>
          </a:p>
          <a:p>
            <a:r>
              <a:rPr lang="en-GB" sz="2400" dirty="0" smtClean="0"/>
              <a:t>Derived from natural mineral deposits and ferric oxide </a:t>
            </a:r>
          </a:p>
          <a:p>
            <a:r>
              <a:rPr lang="en-US" sz="2400" dirty="0" smtClean="0"/>
              <a:t>Effective </a:t>
            </a:r>
            <a:r>
              <a:rPr lang="en-US" sz="2400" dirty="0"/>
              <a:t>at reflecting UV rays, protecting the skin from sun damage.</a:t>
            </a:r>
            <a:endParaRPr lang="en-GB" sz="2400" dirty="0"/>
          </a:p>
          <a:p>
            <a:r>
              <a:rPr lang="en-GB" sz="2400" dirty="0" smtClean="0"/>
              <a:t>It is absorbent and has drying effect on skin</a:t>
            </a:r>
          </a:p>
          <a:p>
            <a:r>
              <a:rPr lang="en-GB" sz="2400" dirty="0" smtClean="0"/>
              <a:t>Quickens appearance of healing crusts after blemish treatment</a:t>
            </a:r>
          </a:p>
          <a:p>
            <a:endParaRPr lang="en-GB" dirty="0" smtClean="0"/>
          </a:p>
          <a:p>
            <a:endParaRPr lang="en-GB" dirty="0"/>
          </a:p>
        </p:txBody>
      </p:sp>
      <p:pic>
        <p:nvPicPr>
          <p:cNvPr id="6" name="Content Placeholder 5" descr="calamine-powders.jpg"/>
          <p:cNvPicPr>
            <a:picLocks noGrp="1" noChangeAspect="1"/>
          </p:cNvPicPr>
          <p:nvPr>
            <p:ph sz="half" idx="2"/>
          </p:nvPr>
        </p:nvPicPr>
        <p:blipFill>
          <a:blip r:embed="rId2" cstate="print"/>
          <a:stretch>
            <a:fillRect/>
          </a:stretch>
        </p:blipFill>
        <p:spPr>
          <a:xfrm>
            <a:off x="4648200" y="1843881"/>
            <a:ext cx="4038600" cy="4038600"/>
          </a:xfrm>
        </p:spPr>
      </p:pic>
      <p:sp>
        <p:nvSpPr>
          <p:cNvPr id="5" name="Slide Number Placeholder 4"/>
          <p:cNvSpPr>
            <a:spLocks noGrp="1"/>
          </p:cNvSpPr>
          <p:nvPr>
            <p:ph type="sldNum" sz="quarter" idx="12"/>
          </p:nvPr>
        </p:nvSpPr>
        <p:spPr/>
        <p:txBody>
          <a:bodyPr/>
          <a:lstStyle/>
          <a:p>
            <a:pPr>
              <a:defRPr/>
            </a:pPr>
            <a:fld id="{0D9E8AEC-1858-4A6D-8D38-836758FFC990}" type="slidenum">
              <a:rPr lang="en-US" smtClean="0"/>
              <a:pPr>
                <a:defRPr/>
              </a:pPr>
              <a:t>26</a:t>
            </a:fld>
            <a:endParaRPr lang="en-US"/>
          </a:p>
        </p:txBody>
      </p:sp>
    </p:spTree>
    <p:extLst>
      <p:ext uri="{BB962C8B-B14F-4D97-AF65-F5344CB8AC3E}">
        <p14:creationId xmlns:p14="http://schemas.microsoft.com/office/powerpoint/2010/main" val="57354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848" y="188640"/>
            <a:ext cx="8240952" cy="1143000"/>
          </a:xfrm>
        </p:spPr>
        <p:txBody>
          <a:bodyPr>
            <a:normAutofit fontScale="90000"/>
          </a:bodyPr>
          <a:lstStyle/>
          <a:p>
            <a:r>
              <a:rPr lang="en-GB" dirty="0" smtClean="0"/>
              <a:t>Consultation &amp; Treatment Records</a:t>
            </a:r>
            <a:endParaRPr lang="en-GB" dirty="0"/>
          </a:p>
        </p:txBody>
      </p:sp>
      <p:sp>
        <p:nvSpPr>
          <p:cNvPr id="3" name="Content Placeholder 2"/>
          <p:cNvSpPr>
            <a:spLocks noGrp="1"/>
          </p:cNvSpPr>
          <p:nvPr>
            <p:ph sz="half" idx="1"/>
          </p:nvPr>
        </p:nvSpPr>
        <p:spPr>
          <a:xfrm>
            <a:off x="457200" y="1600200"/>
            <a:ext cx="5050904" cy="4925144"/>
          </a:xfrm>
        </p:spPr>
        <p:txBody>
          <a:bodyPr>
            <a:normAutofit fontScale="40000" lnSpcReduction="20000"/>
          </a:bodyPr>
          <a:lstStyle/>
          <a:p>
            <a:pPr>
              <a:lnSpc>
                <a:spcPct val="120000"/>
              </a:lnSpc>
            </a:pPr>
            <a:r>
              <a:rPr lang="en-GB" sz="3800" dirty="0" smtClean="0"/>
              <a:t>Designed for both electrolysis and advanced treatments</a:t>
            </a:r>
          </a:p>
          <a:p>
            <a:pPr>
              <a:lnSpc>
                <a:spcPct val="120000"/>
              </a:lnSpc>
            </a:pPr>
            <a:r>
              <a:rPr lang="en-GB" sz="3800" dirty="0" smtClean="0"/>
              <a:t>Consultation is crucial before carrying out the electrolysis treatment </a:t>
            </a:r>
          </a:p>
          <a:p>
            <a:pPr>
              <a:lnSpc>
                <a:spcPct val="120000"/>
              </a:lnSpc>
            </a:pPr>
            <a:r>
              <a:rPr lang="en-GB" sz="3800" dirty="0" smtClean="0"/>
              <a:t>The record card will assist client understanding </a:t>
            </a:r>
          </a:p>
          <a:p>
            <a:pPr>
              <a:lnSpc>
                <a:spcPct val="120000"/>
              </a:lnSpc>
            </a:pPr>
            <a:r>
              <a:rPr lang="en-GB" sz="3800" dirty="0" smtClean="0"/>
              <a:t>Will act as an aide memoire when explaining the process to clients</a:t>
            </a:r>
          </a:p>
          <a:p>
            <a:pPr>
              <a:lnSpc>
                <a:spcPct val="120000"/>
              </a:lnSpc>
            </a:pPr>
            <a:r>
              <a:rPr lang="en-GB" sz="3800" dirty="0" smtClean="0"/>
              <a:t>Ensures that you do not perform any treatments that are detrimental to the clients health</a:t>
            </a:r>
          </a:p>
          <a:p>
            <a:pPr>
              <a:lnSpc>
                <a:spcPct val="120000"/>
              </a:lnSpc>
            </a:pPr>
            <a:r>
              <a:rPr lang="en-GB" sz="3800" dirty="0" smtClean="0"/>
              <a:t>Is a written history of important information relating to the clients health, treatments and relevant events</a:t>
            </a:r>
          </a:p>
          <a:p>
            <a:pPr>
              <a:lnSpc>
                <a:spcPct val="120000"/>
              </a:lnSpc>
            </a:pPr>
            <a:r>
              <a:rPr lang="en-GB" sz="3800" dirty="0" smtClean="0"/>
              <a:t>Protects both the client and electrologist</a:t>
            </a:r>
          </a:p>
          <a:p>
            <a:pPr>
              <a:lnSpc>
                <a:spcPct val="120000"/>
              </a:lnSpc>
            </a:pPr>
            <a:r>
              <a:rPr lang="en-GB" sz="3800" dirty="0" smtClean="0"/>
              <a:t>Is an insurance requirement</a:t>
            </a:r>
          </a:p>
          <a:p>
            <a:pPr>
              <a:lnSpc>
                <a:spcPct val="120000"/>
              </a:lnSpc>
            </a:pPr>
            <a:r>
              <a:rPr lang="en-GB" sz="3800" dirty="0" smtClean="0"/>
              <a:t>Consultation Pads and Combined consultation and record pads available in pads of 25</a:t>
            </a:r>
          </a:p>
          <a:p>
            <a:endParaRPr lang="en-GB" dirty="0" smtClean="0"/>
          </a:p>
          <a:p>
            <a:pPr marL="0" indent="0">
              <a:buNone/>
            </a:pPr>
            <a:endParaRPr lang="en-GB" b="1" dirty="0" smtClean="0"/>
          </a:p>
          <a:p>
            <a:endParaRPr lang="en-GB" dirty="0" smtClean="0"/>
          </a:p>
        </p:txBody>
      </p:sp>
      <p:sp>
        <p:nvSpPr>
          <p:cNvPr id="5" name="Slide Number Placeholder 4"/>
          <p:cNvSpPr>
            <a:spLocks noGrp="1"/>
          </p:cNvSpPr>
          <p:nvPr>
            <p:ph type="sldNum" sz="quarter" idx="12"/>
          </p:nvPr>
        </p:nvSpPr>
        <p:spPr/>
        <p:txBody>
          <a:bodyPr/>
          <a:lstStyle/>
          <a:p>
            <a:pPr>
              <a:defRPr/>
            </a:pPr>
            <a:fld id="{0D9E8AEC-1858-4A6D-8D38-836758FFC990}" type="slidenum">
              <a:rPr lang="en-US" smtClean="0"/>
              <a:pPr>
                <a:defRPr/>
              </a:pPr>
              <a:t>27</a:t>
            </a:fld>
            <a:endParaRPr lang="en-US"/>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4234" y="1094945"/>
            <a:ext cx="2630076" cy="2630076"/>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6256" r="14077"/>
          <a:stretch/>
        </p:blipFill>
        <p:spPr>
          <a:xfrm>
            <a:off x="6913434" y="3606674"/>
            <a:ext cx="1961751" cy="2868024"/>
          </a:xfrm>
          <a:prstGeom prst="rect">
            <a:avLst/>
          </a:prstGeom>
        </p:spPr>
      </p:pic>
    </p:spTree>
    <p:extLst>
      <p:ext uri="{BB962C8B-B14F-4D97-AF65-F5344CB8AC3E}">
        <p14:creationId xmlns:p14="http://schemas.microsoft.com/office/powerpoint/2010/main" val="979257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Aftercare Leaflets</a:t>
            </a:r>
            <a:endParaRPr lang="en-GB" dirty="0"/>
          </a:p>
        </p:txBody>
      </p:sp>
      <p:sp>
        <p:nvSpPr>
          <p:cNvPr id="9" name="Content Placeholder 8"/>
          <p:cNvSpPr>
            <a:spLocks noGrp="1"/>
          </p:cNvSpPr>
          <p:nvPr>
            <p:ph sz="half" idx="1"/>
          </p:nvPr>
        </p:nvSpPr>
        <p:spPr/>
        <p:txBody>
          <a:bodyPr>
            <a:normAutofit lnSpcReduction="10000"/>
          </a:bodyPr>
          <a:lstStyle/>
          <a:p>
            <a:r>
              <a:rPr lang="en-GB" sz="2000" dirty="0" smtClean="0"/>
              <a:t>Designed for both electrolysis and advanced treatments</a:t>
            </a:r>
          </a:p>
          <a:p>
            <a:r>
              <a:rPr lang="en-GB" sz="2000" dirty="0" smtClean="0"/>
              <a:t>Written aftercare instructions are an insurance requirement</a:t>
            </a:r>
          </a:p>
          <a:p>
            <a:r>
              <a:rPr lang="en-GB" sz="2000" dirty="0" smtClean="0"/>
              <a:t>Provision for recording future appointments</a:t>
            </a:r>
          </a:p>
          <a:p>
            <a:r>
              <a:rPr lang="en-GB" sz="2000" dirty="0" smtClean="0"/>
              <a:t>Electrolysis after care leaflets are available in packets of 25</a:t>
            </a:r>
          </a:p>
          <a:p>
            <a:r>
              <a:rPr lang="en-GB" sz="2000" dirty="0" smtClean="0"/>
              <a:t>Advanced after care leaflets are available in packets of 25</a:t>
            </a:r>
            <a:endParaRPr lang="en-GB" sz="2000" dirty="0"/>
          </a:p>
        </p:txBody>
      </p:sp>
      <p:sp>
        <p:nvSpPr>
          <p:cNvPr id="5" name="Slide Number Placeholder 4"/>
          <p:cNvSpPr>
            <a:spLocks noGrp="1"/>
          </p:cNvSpPr>
          <p:nvPr>
            <p:ph type="sldNum" sz="quarter" idx="12"/>
          </p:nvPr>
        </p:nvSpPr>
        <p:spPr/>
        <p:txBody>
          <a:bodyPr/>
          <a:lstStyle/>
          <a:p>
            <a:pPr>
              <a:defRPr/>
            </a:pPr>
            <a:fld id="{0D9E8AEC-1858-4A6D-8D38-836758FFC990}" type="slidenum">
              <a:rPr lang="en-US" smtClean="0"/>
              <a:pPr>
                <a:defRPr/>
              </a:pPr>
              <a:t>28</a:t>
            </a:fld>
            <a:endParaRPr lang="en-US"/>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48064" y="980728"/>
            <a:ext cx="3024336" cy="3024336"/>
          </a:xfr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448" b="8579"/>
          <a:stretch/>
        </p:blipFill>
        <p:spPr>
          <a:xfrm>
            <a:off x="5103780" y="3765950"/>
            <a:ext cx="3096344" cy="2829515"/>
          </a:xfrm>
          <a:prstGeom prst="rect">
            <a:avLst/>
          </a:prstGeom>
        </p:spPr>
      </p:pic>
    </p:spTree>
    <p:extLst>
      <p:ext uri="{BB962C8B-B14F-4D97-AF65-F5344CB8AC3E}">
        <p14:creationId xmlns:p14="http://schemas.microsoft.com/office/powerpoint/2010/main" val="2016797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Skin &amp; Hair Charts</a:t>
            </a:r>
            <a:endParaRPr lang="en-GB" dirty="0"/>
          </a:p>
        </p:txBody>
      </p:sp>
      <p:sp>
        <p:nvSpPr>
          <p:cNvPr id="3" name="Content Placeholder 2"/>
          <p:cNvSpPr>
            <a:spLocks noGrp="1"/>
          </p:cNvSpPr>
          <p:nvPr>
            <p:ph sz="half" idx="1"/>
          </p:nvPr>
        </p:nvSpPr>
        <p:spPr>
          <a:xfrm>
            <a:off x="457200" y="1600200"/>
            <a:ext cx="5194920" cy="4525963"/>
          </a:xfrm>
        </p:spPr>
        <p:txBody>
          <a:bodyPr>
            <a:normAutofit/>
          </a:bodyPr>
          <a:lstStyle/>
          <a:p>
            <a:r>
              <a:rPr lang="en-GB" sz="2200" dirty="0" smtClean="0"/>
              <a:t>Available in A4 &amp; A2 laminated </a:t>
            </a:r>
          </a:p>
          <a:p>
            <a:r>
              <a:rPr lang="en-GB" sz="2200" dirty="0" smtClean="0"/>
              <a:t>A4 also available non laminated</a:t>
            </a:r>
          </a:p>
          <a:p>
            <a:r>
              <a:rPr lang="en-GB" sz="2200" dirty="0" smtClean="0"/>
              <a:t>Excellent visual aid for explaining to clients:</a:t>
            </a:r>
          </a:p>
          <a:p>
            <a:pPr lvl="1"/>
            <a:r>
              <a:rPr lang="en-GB" sz="2200" dirty="0" smtClean="0"/>
              <a:t>treatment</a:t>
            </a:r>
          </a:p>
          <a:p>
            <a:pPr lvl="1"/>
            <a:r>
              <a:rPr lang="en-GB" sz="2200" dirty="0" smtClean="0"/>
              <a:t>hair growth cycle</a:t>
            </a:r>
          </a:p>
          <a:p>
            <a:pPr lvl="1"/>
            <a:r>
              <a:rPr lang="en-GB" sz="2200" dirty="0" smtClean="0"/>
              <a:t>follicle distortions</a:t>
            </a:r>
          </a:p>
          <a:p>
            <a:pPr lvl="1"/>
            <a:r>
              <a:rPr lang="en-GB" sz="2200" dirty="0" smtClean="0"/>
              <a:t>where follicles are positioned</a:t>
            </a:r>
          </a:p>
          <a:p>
            <a:pPr lvl="1"/>
            <a:r>
              <a:rPr lang="en-GB" sz="2200" dirty="0" smtClean="0"/>
              <a:t>direction and angle of needle insertion</a:t>
            </a:r>
          </a:p>
          <a:p>
            <a:pPr lvl="1"/>
            <a:endParaRPr lang="en-GB" dirty="0" smtClean="0"/>
          </a:p>
          <a:p>
            <a:endParaRPr lang="en-GB" dirty="0" smtClean="0"/>
          </a:p>
          <a:p>
            <a:endParaRPr lang="en-GB" dirty="0" smtClean="0"/>
          </a:p>
          <a:p>
            <a:endParaRPr lang="en-GB" dirty="0" smtClean="0"/>
          </a:p>
          <a:p>
            <a:endParaRPr lang="en-GB" dirty="0"/>
          </a:p>
        </p:txBody>
      </p:sp>
      <p:pic>
        <p:nvPicPr>
          <p:cNvPr id="8" name="Content Placeholder 7"/>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4545" r="12727"/>
          <a:stretch/>
        </p:blipFill>
        <p:spPr>
          <a:xfrm>
            <a:off x="5868144" y="1340768"/>
            <a:ext cx="2880320" cy="4038600"/>
          </a:xfrm>
        </p:spPr>
      </p:pic>
      <p:sp>
        <p:nvSpPr>
          <p:cNvPr id="5" name="Slide Number Placeholder 4"/>
          <p:cNvSpPr>
            <a:spLocks noGrp="1"/>
          </p:cNvSpPr>
          <p:nvPr>
            <p:ph type="sldNum" sz="quarter" idx="12"/>
          </p:nvPr>
        </p:nvSpPr>
        <p:spPr/>
        <p:txBody>
          <a:bodyPr/>
          <a:lstStyle/>
          <a:p>
            <a:pPr>
              <a:defRPr/>
            </a:pPr>
            <a:fld id="{0D9E8AEC-1858-4A6D-8D38-836758FFC990}" type="slidenum">
              <a:rPr lang="en-US" smtClean="0"/>
              <a:pPr>
                <a:defRPr/>
              </a:pPr>
              <a:t>29</a:t>
            </a:fld>
            <a:endParaRPr lang="en-US"/>
          </a:p>
        </p:txBody>
      </p:sp>
    </p:spTree>
    <p:extLst>
      <p:ext uri="{BB962C8B-B14F-4D97-AF65-F5344CB8AC3E}">
        <p14:creationId xmlns:p14="http://schemas.microsoft.com/office/powerpoint/2010/main" val="390273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Electrolysis &amp; Laser/IPL</a:t>
            </a:r>
            <a:endParaRPr lang="en-GB" dirty="0"/>
          </a:p>
        </p:txBody>
      </p:sp>
      <p:sp>
        <p:nvSpPr>
          <p:cNvPr id="3" name="Content Placeholder 2"/>
          <p:cNvSpPr>
            <a:spLocks noGrp="1"/>
          </p:cNvSpPr>
          <p:nvPr>
            <p:ph sz="half" idx="1"/>
          </p:nvPr>
        </p:nvSpPr>
        <p:spPr>
          <a:xfrm>
            <a:off x="457200" y="1600200"/>
            <a:ext cx="5626968" cy="4525963"/>
          </a:xfrm>
        </p:spPr>
        <p:txBody>
          <a:bodyPr>
            <a:normAutofit/>
          </a:bodyPr>
          <a:lstStyle/>
          <a:p>
            <a:r>
              <a:rPr lang="en-US" sz="2200" dirty="0"/>
              <a:t>ELECTROLYSIS  retains the legal affirmation of being </a:t>
            </a:r>
            <a:r>
              <a:rPr lang="en-US" sz="2200" b="1" dirty="0">
                <a:solidFill>
                  <a:srgbClr val="C00000"/>
                </a:solidFill>
              </a:rPr>
              <a:t>THE</a:t>
            </a:r>
            <a:r>
              <a:rPr lang="en-US" sz="2200" dirty="0"/>
              <a:t> only permanent method of hair removal and is a brilliant standalone treatment</a:t>
            </a:r>
            <a:r>
              <a:rPr lang="en-US" sz="2200" dirty="0" smtClean="0"/>
              <a:t>.</a:t>
            </a:r>
          </a:p>
          <a:p>
            <a:pPr marL="0" indent="0">
              <a:buNone/>
            </a:pPr>
            <a:endParaRPr lang="en-US" sz="2200" dirty="0"/>
          </a:p>
          <a:p>
            <a:r>
              <a:rPr lang="en-US" sz="2200" dirty="0" smtClean="0"/>
              <a:t>However </a:t>
            </a:r>
            <a:r>
              <a:rPr lang="en-US" sz="2200" dirty="0"/>
              <a:t>it also complements LASER/IPL treatments and together they make the perfect combination offering speed of treatment with the added benefit of permanency</a:t>
            </a:r>
          </a:p>
          <a:p>
            <a:endParaRPr lang="en-GB" dirty="0"/>
          </a:p>
        </p:txBody>
      </p:sp>
      <p:pic>
        <p:nvPicPr>
          <p:cNvPr id="5" name="Content Placeholder 4"/>
          <p:cNvPicPr>
            <a:picLocks noGrp="1" noChangeAspect="1"/>
          </p:cNvPicPr>
          <p:nvPr>
            <p:ph sz="half" idx="2"/>
          </p:nvPr>
        </p:nvPicPr>
        <p:blipFill>
          <a:blip r:embed="rId2"/>
          <a:stretch>
            <a:fillRect/>
          </a:stretch>
        </p:blipFill>
        <p:spPr>
          <a:xfrm>
            <a:off x="5868144" y="1772816"/>
            <a:ext cx="3097036" cy="3097036"/>
          </a:xfrm>
          <a:prstGeom prst="rect">
            <a:avLst/>
          </a:prstGeom>
        </p:spPr>
      </p:pic>
    </p:spTree>
    <p:extLst>
      <p:ext uri="{BB962C8B-B14F-4D97-AF65-F5344CB8AC3E}">
        <p14:creationId xmlns:p14="http://schemas.microsoft.com/office/powerpoint/2010/main" val="3023015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Skin Blemish Removal with Diathermy</a:t>
            </a:r>
            <a:endParaRPr lang="en-GB" dirty="0"/>
          </a:p>
        </p:txBody>
      </p:sp>
      <p:sp>
        <p:nvSpPr>
          <p:cNvPr id="3" name="Content Placeholder 2"/>
          <p:cNvSpPr>
            <a:spLocks noGrp="1"/>
          </p:cNvSpPr>
          <p:nvPr>
            <p:ph sz="half" idx="1"/>
          </p:nvPr>
        </p:nvSpPr>
        <p:spPr/>
        <p:txBody>
          <a:bodyPr/>
          <a:lstStyle/>
          <a:p>
            <a:r>
              <a:rPr lang="en-US" sz="2000" dirty="0" smtClean="0"/>
              <a:t>A practical guide to Levels 4 and 5 qualifications</a:t>
            </a:r>
          </a:p>
          <a:p>
            <a:r>
              <a:rPr lang="en-US" sz="2000" dirty="0" smtClean="0"/>
              <a:t>Companion text book to L4 and L5 courses</a:t>
            </a:r>
          </a:p>
          <a:p>
            <a:r>
              <a:rPr lang="en-US" sz="2000" dirty="0" smtClean="0"/>
              <a:t>Reference book for existing practitioners</a:t>
            </a:r>
          </a:p>
          <a:p>
            <a:r>
              <a:rPr lang="en-US" sz="2000" dirty="0" smtClean="0"/>
              <a:t>Treatment hints and tips</a:t>
            </a:r>
          </a:p>
          <a:p>
            <a:r>
              <a:rPr lang="en-US" sz="2000" dirty="0" smtClean="0"/>
              <a:t>Case studies</a:t>
            </a:r>
          </a:p>
          <a:p>
            <a:r>
              <a:rPr lang="en-US" sz="2000" dirty="0" smtClean="0"/>
              <a:t>MCQ</a:t>
            </a:r>
          </a:p>
          <a:p>
            <a:r>
              <a:rPr lang="en-US" sz="2000" dirty="0" smtClean="0"/>
              <a:t>Research ideas</a:t>
            </a:r>
          </a:p>
          <a:p>
            <a:endParaRPr lang="en-US" sz="2000" dirty="0" smtClean="0"/>
          </a:p>
          <a:p>
            <a:endParaRPr lang="en-GB"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88024" y="1847344"/>
            <a:ext cx="4031673" cy="4031673"/>
          </a:xfrm>
        </p:spPr>
      </p:pic>
    </p:spTree>
    <p:extLst>
      <p:ext uri="{BB962C8B-B14F-4D97-AF65-F5344CB8AC3E}">
        <p14:creationId xmlns:p14="http://schemas.microsoft.com/office/powerpoint/2010/main" val="95469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Century Gothic" panose="020B0502020202020204" pitchFamily="34" charset="0"/>
              </a:rPr>
              <a:t>Sterex Training Courses</a:t>
            </a:r>
            <a:endParaRPr lang="en-GB" sz="4000" dirty="0">
              <a:latin typeface="Century Gothic" panose="020B0502020202020204" pitchFamily="34" charset="0"/>
            </a:endParaRPr>
          </a:p>
        </p:txBody>
      </p:sp>
      <p:sp>
        <p:nvSpPr>
          <p:cNvPr id="3" name="Content Placeholder 2"/>
          <p:cNvSpPr>
            <a:spLocks noGrp="1"/>
          </p:cNvSpPr>
          <p:nvPr>
            <p:ph idx="1"/>
          </p:nvPr>
        </p:nvSpPr>
        <p:spPr/>
        <p:txBody>
          <a:bodyPr>
            <a:normAutofit lnSpcReduction="10000"/>
          </a:bodyPr>
          <a:lstStyle/>
          <a:p>
            <a:r>
              <a:rPr lang="en-US" dirty="0" smtClean="0"/>
              <a:t>VTCT L3 Electrolysis Course for beginners</a:t>
            </a:r>
          </a:p>
          <a:p>
            <a:r>
              <a:rPr lang="en-US" dirty="0" smtClean="0"/>
              <a:t>VTCT L4 Award in Skin Blemish Removal </a:t>
            </a:r>
          </a:p>
          <a:p>
            <a:r>
              <a:rPr lang="en-US" dirty="0" smtClean="0"/>
              <a:t>Advanced Cosmetic Procedures</a:t>
            </a:r>
          </a:p>
          <a:p>
            <a:r>
              <a:rPr lang="en-US" dirty="0" smtClean="0"/>
              <a:t>VTCT (ITEC)L5 Certificate Advanced Blemish Removal</a:t>
            </a:r>
          </a:p>
          <a:p>
            <a:r>
              <a:rPr lang="en-US" dirty="0" smtClean="0"/>
              <a:t>Refresher Courses</a:t>
            </a:r>
          </a:p>
          <a:p>
            <a:r>
              <a:rPr lang="en-US" dirty="0" smtClean="0"/>
              <a:t>Specialist Electrolysis Transgender </a:t>
            </a:r>
          </a:p>
          <a:p>
            <a:endParaRPr lang="en-US" dirty="0" smtClean="0"/>
          </a:p>
          <a:p>
            <a:pPr marL="0" indent="0">
              <a:buNone/>
            </a:pPr>
            <a:r>
              <a:rPr lang="en-US" dirty="0" smtClean="0"/>
              <a:t>For further details</a:t>
            </a:r>
          </a:p>
          <a:p>
            <a:pPr marL="0" indent="0">
              <a:buNone/>
            </a:pPr>
            <a:r>
              <a:rPr lang="en-US" dirty="0" smtClean="0"/>
              <a:t>E: </a:t>
            </a:r>
            <a:r>
              <a:rPr lang="en-US" dirty="0" smtClean="0">
                <a:hlinkClick r:id="rId2"/>
              </a:rPr>
              <a:t>training@sterex.com</a:t>
            </a:r>
            <a:r>
              <a:rPr lang="en-US" dirty="0" smtClean="0"/>
              <a:t> or </a:t>
            </a:r>
          </a:p>
          <a:p>
            <a:pPr marL="0" indent="0">
              <a:buNone/>
            </a:pPr>
            <a:r>
              <a:rPr lang="en-US" dirty="0" smtClean="0"/>
              <a:t>T: 0121 708 4137/5111</a:t>
            </a:r>
            <a:endParaRPr lang="en-US" dirty="0"/>
          </a:p>
        </p:txBody>
      </p:sp>
    </p:spTree>
    <p:extLst>
      <p:ext uri="{BB962C8B-B14F-4D97-AF65-F5344CB8AC3E}">
        <p14:creationId xmlns:p14="http://schemas.microsoft.com/office/powerpoint/2010/main" val="1366296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77873BD1-4BF3-43F2-9760-1EB8AC8A24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802953"/>
            <a:ext cx="5295956" cy="6137920"/>
          </a:xfrm>
          <a:prstGeom prst="rect">
            <a:avLst/>
          </a:prstGeom>
        </p:spPr>
      </p:pic>
      <p:sp>
        <p:nvSpPr>
          <p:cNvPr id="4" name="Rectangle 3">
            <a:extLst>
              <a:ext uri="{FF2B5EF4-FFF2-40B4-BE49-F238E27FC236}">
                <a16:creationId xmlns="" xmlns:a16="http://schemas.microsoft.com/office/drawing/2014/main" id="{958FEE47-6F4D-49D7-A711-94EC29517062}"/>
              </a:ext>
            </a:extLst>
          </p:cNvPr>
          <p:cNvSpPr/>
          <p:nvPr/>
        </p:nvSpPr>
        <p:spPr>
          <a:xfrm>
            <a:off x="3707904" y="1772816"/>
            <a:ext cx="5436096" cy="1008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p:cNvSpPr>
            <a:spLocks noGrp="1"/>
          </p:cNvSpPr>
          <p:nvPr>
            <p:ph type="title" idx="4294967295"/>
          </p:nvPr>
        </p:nvSpPr>
        <p:spPr>
          <a:xfrm>
            <a:off x="3708400" y="1773238"/>
            <a:ext cx="5435600" cy="1008062"/>
          </a:xfrm>
          <a:solidFill>
            <a:schemeClr val="bg1"/>
          </a:solidFill>
        </p:spPr>
        <p:txBody>
          <a:bodyPr>
            <a:normAutofit/>
          </a:bodyPr>
          <a:lstStyle/>
          <a:p>
            <a:pPr algn="l"/>
            <a:r>
              <a:rPr lang="en-GB" sz="4800" spc="300" dirty="0">
                <a:solidFill>
                  <a:schemeClr val="tx2"/>
                </a:solidFill>
              </a:rPr>
              <a:t> THANK </a:t>
            </a:r>
            <a:r>
              <a:rPr lang="en-GB" sz="4800" spc="300" dirty="0" smtClean="0">
                <a:solidFill>
                  <a:schemeClr val="tx2"/>
                </a:solidFill>
              </a:rPr>
              <a:t>YOU</a:t>
            </a:r>
            <a:endParaRPr lang="en-GB" sz="4800" spc="300" dirty="0">
              <a:solidFill>
                <a:schemeClr val="tx2"/>
              </a:solidFill>
            </a:endParaRPr>
          </a:p>
        </p:txBody>
      </p:sp>
      <p:pic>
        <p:nvPicPr>
          <p:cNvPr id="3" name="Picture 2">
            <a:extLst>
              <a:ext uri="{FF2B5EF4-FFF2-40B4-BE49-F238E27FC236}">
                <a16:creationId xmlns="" xmlns:a16="http://schemas.microsoft.com/office/drawing/2014/main" id="{F6A85531-BAA4-44CC-851D-BA65FF7E4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5229200"/>
            <a:ext cx="3151577" cy="1097951"/>
          </a:xfrm>
          <a:prstGeom prst="rect">
            <a:avLst/>
          </a:prstGeom>
        </p:spPr>
      </p:pic>
    </p:spTree>
    <p:extLst>
      <p:ext uri="{BB962C8B-B14F-4D97-AF65-F5344CB8AC3E}">
        <p14:creationId xmlns:p14="http://schemas.microsoft.com/office/powerpoint/2010/main" val="3015362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Electrolysis vs laser</a:t>
            </a:r>
          </a:p>
        </p:txBody>
      </p:sp>
      <p:graphicFrame>
        <p:nvGraphicFramePr>
          <p:cNvPr id="3" name="Table 2"/>
          <p:cNvGraphicFramePr>
            <a:graphicFrameLocks noGrp="1"/>
          </p:cNvGraphicFramePr>
          <p:nvPr>
            <p:extLst>
              <p:ext uri="{D42A27DB-BD31-4B8C-83A1-F6EECF244321}">
                <p14:modId xmlns:p14="http://schemas.microsoft.com/office/powerpoint/2010/main" val="1263374721"/>
              </p:ext>
            </p:extLst>
          </p:nvPr>
        </p:nvGraphicFramePr>
        <p:xfrm>
          <a:off x="457200" y="1600200"/>
          <a:ext cx="8352928" cy="4760601"/>
        </p:xfrm>
        <a:graphic>
          <a:graphicData uri="http://schemas.openxmlformats.org/drawingml/2006/table">
            <a:tbl>
              <a:tblPr firstRow="1" bandRow="1"/>
              <a:tblGrid>
                <a:gridCol w="2088232"/>
                <a:gridCol w="3132348"/>
                <a:gridCol w="3132348"/>
              </a:tblGrid>
              <a:tr h="290386">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r>
                        <a:rPr lang="en-US" b="0" spc="50" baseline="0" dirty="0">
                          <a:solidFill>
                            <a:schemeClr val="bg1"/>
                          </a:solidFill>
                          <a:latin typeface="+mj-lt"/>
                        </a:rPr>
                        <a:t>METHOD</a:t>
                      </a:r>
                    </a:p>
                  </a:txBody>
                  <a:tcPr>
                    <a:lnL w="12700" cmpd="sng">
                      <a:solidFill>
                        <a:srgbClr val="D9D9D9"/>
                      </a:solidFill>
                    </a:lnL>
                    <a:lnR w="12700" cmpd="sng">
                      <a:solidFill>
                        <a:srgbClr val="D9D9D9"/>
                      </a:solidFill>
                    </a:lnR>
                    <a:lnT w="12700" cmpd="sng">
                      <a:solidFill>
                        <a:srgbClr val="D9D9D9"/>
                      </a:solidFill>
                    </a:lnT>
                    <a:lnB w="38100" cmpd="sng">
                      <a:solidFill>
                        <a:srgbClr val="D9D9D9"/>
                      </a:solidFill>
                    </a:lnB>
                    <a:lnTlToBr w="12700" cmpd="sng">
                      <a:noFill/>
                      <a:prstDash val="solid"/>
                    </a:lnTlToBr>
                    <a:lnBlToTr w="12700" cmpd="sng">
                      <a:noFill/>
                      <a:prstDash val="solid"/>
                    </a:lnBlToTr>
                    <a:solidFill>
                      <a:srgbClr val="307FE2"/>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r>
                        <a:rPr lang="en-US" b="0" spc="50" baseline="0" dirty="0">
                          <a:solidFill>
                            <a:schemeClr val="bg1"/>
                          </a:solidFill>
                          <a:latin typeface="+mj-lt"/>
                        </a:rPr>
                        <a:t>ELECTROLYSIS</a:t>
                      </a:r>
                    </a:p>
                  </a:txBody>
                  <a:tcPr>
                    <a:lnL w="12700" cmpd="sng">
                      <a:solidFill>
                        <a:srgbClr val="D9D9D9"/>
                      </a:solidFill>
                    </a:lnL>
                    <a:lnR w="12700" cmpd="sng">
                      <a:solidFill>
                        <a:srgbClr val="D9D9D9"/>
                      </a:solidFill>
                    </a:lnR>
                    <a:lnT w="12700" cmpd="sng">
                      <a:solidFill>
                        <a:srgbClr val="D9D9D9"/>
                      </a:solidFill>
                    </a:lnT>
                    <a:lnB w="38100" cmpd="sng">
                      <a:solidFill>
                        <a:srgbClr val="D9D9D9"/>
                      </a:solidFill>
                    </a:lnB>
                    <a:lnTlToBr w="12700" cmpd="sng">
                      <a:noFill/>
                      <a:prstDash val="solid"/>
                    </a:lnTlToBr>
                    <a:lnBlToTr w="12700" cmpd="sng">
                      <a:noFill/>
                      <a:prstDash val="solid"/>
                    </a:lnBlToTr>
                    <a:solidFill>
                      <a:srgbClr val="307FE2"/>
                    </a:solidFill>
                  </a:tcPr>
                </a:tc>
                <a:tc>
                  <a:txBody>
                    <a:bodyPr/>
                    <a:lstStyle>
                      <a:lvl1pPr marL="0" algn="l" defTabSz="914400" rtl="0" eaLnBrk="1" latinLnBrk="0" hangingPunct="1">
                        <a:defRPr sz="1800" b="1" kern="1200">
                          <a:solidFill>
                            <a:schemeClr val="lt1"/>
                          </a:solidFill>
                          <a:latin typeface="Century Gothic"/>
                        </a:defRPr>
                      </a:lvl1pPr>
                      <a:lvl2pPr marL="457200" algn="l" defTabSz="914400" rtl="0" eaLnBrk="1" latinLnBrk="0" hangingPunct="1">
                        <a:defRPr sz="1800" b="1" kern="1200">
                          <a:solidFill>
                            <a:schemeClr val="lt1"/>
                          </a:solidFill>
                          <a:latin typeface="Century Gothic"/>
                        </a:defRPr>
                      </a:lvl2pPr>
                      <a:lvl3pPr marL="914400" algn="l" defTabSz="914400" rtl="0" eaLnBrk="1" latinLnBrk="0" hangingPunct="1">
                        <a:defRPr sz="1800" b="1" kern="1200">
                          <a:solidFill>
                            <a:schemeClr val="lt1"/>
                          </a:solidFill>
                          <a:latin typeface="Century Gothic"/>
                        </a:defRPr>
                      </a:lvl3pPr>
                      <a:lvl4pPr marL="1371600" algn="l" defTabSz="914400" rtl="0" eaLnBrk="1" latinLnBrk="0" hangingPunct="1">
                        <a:defRPr sz="1800" b="1" kern="1200">
                          <a:solidFill>
                            <a:schemeClr val="lt1"/>
                          </a:solidFill>
                          <a:latin typeface="Century Gothic"/>
                        </a:defRPr>
                      </a:lvl4pPr>
                      <a:lvl5pPr marL="1828800" algn="l" defTabSz="914400" rtl="0" eaLnBrk="1" latinLnBrk="0" hangingPunct="1">
                        <a:defRPr sz="1800" b="1" kern="1200">
                          <a:solidFill>
                            <a:schemeClr val="lt1"/>
                          </a:solidFill>
                          <a:latin typeface="Century Gothic"/>
                        </a:defRPr>
                      </a:lvl5pPr>
                      <a:lvl6pPr marL="2286000" algn="l" defTabSz="914400" rtl="0" eaLnBrk="1" latinLnBrk="0" hangingPunct="1">
                        <a:defRPr sz="1800" b="1" kern="1200">
                          <a:solidFill>
                            <a:schemeClr val="lt1"/>
                          </a:solidFill>
                          <a:latin typeface="Century Gothic"/>
                        </a:defRPr>
                      </a:lvl6pPr>
                      <a:lvl7pPr marL="2743200" algn="l" defTabSz="914400" rtl="0" eaLnBrk="1" latinLnBrk="0" hangingPunct="1">
                        <a:defRPr sz="1800" b="1" kern="1200">
                          <a:solidFill>
                            <a:schemeClr val="lt1"/>
                          </a:solidFill>
                          <a:latin typeface="Century Gothic"/>
                        </a:defRPr>
                      </a:lvl7pPr>
                      <a:lvl8pPr marL="3200400" algn="l" defTabSz="914400" rtl="0" eaLnBrk="1" latinLnBrk="0" hangingPunct="1">
                        <a:defRPr sz="1800" b="1" kern="1200">
                          <a:solidFill>
                            <a:schemeClr val="lt1"/>
                          </a:solidFill>
                          <a:latin typeface="Century Gothic"/>
                        </a:defRPr>
                      </a:lvl8pPr>
                      <a:lvl9pPr marL="3657600" algn="l" defTabSz="914400" rtl="0" eaLnBrk="1" latinLnBrk="0" hangingPunct="1">
                        <a:defRPr sz="1800" b="1" kern="1200">
                          <a:solidFill>
                            <a:schemeClr val="lt1"/>
                          </a:solidFill>
                          <a:latin typeface="Century Gothic"/>
                        </a:defRPr>
                      </a:lvl9pPr>
                    </a:lstStyle>
                    <a:p>
                      <a:r>
                        <a:rPr lang="en-US" b="0" spc="50" baseline="0" dirty="0">
                          <a:solidFill>
                            <a:schemeClr val="bg1"/>
                          </a:solidFill>
                          <a:latin typeface="+mj-lt"/>
                        </a:rPr>
                        <a:t>LASER</a:t>
                      </a:r>
                    </a:p>
                  </a:txBody>
                  <a:tcPr>
                    <a:lnL w="12700" cmpd="sng">
                      <a:solidFill>
                        <a:srgbClr val="D9D9D9"/>
                      </a:solidFill>
                    </a:lnL>
                    <a:lnR w="12700" cmpd="sng">
                      <a:solidFill>
                        <a:srgbClr val="D9D9D9"/>
                      </a:solidFill>
                    </a:lnR>
                    <a:lnT w="12700" cmpd="sng">
                      <a:solidFill>
                        <a:srgbClr val="D9D9D9"/>
                      </a:solidFill>
                    </a:lnT>
                    <a:lnB w="38100" cmpd="sng">
                      <a:solidFill>
                        <a:srgbClr val="D9D9D9"/>
                      </a:solidFill>
                    </a:lnB>
                    <a:lnTlToBr w="12700" cmpd="sng">
                      <a:noFill/>
                      <a:prstDash val="solid"/>
                    </a:lnTlToBr>
                    <a:lnBlToTr w="12700" cmpd="sng">
                      <a:noFill/>
                      <a:prstDash val="solid"/>
                    </a:lnBlToTr>
                    <a:solidFill>
                      <a:srgbClr val="307FE2"/>
                    </a:solidFill>
                  </a:tcPr>
                </a:tc>
              </a:tr>
              <a:tr h="510080">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r>
                        <a:rPr lang="en-US" sz="1400" dirty="0">
                          <a:solidFill>
                            <a:schemeClr val="tx1"/>
                          </a:solidFill>
                          <a:latin typeface="+mj-lt"/>
                        </a:rPr>
                        <a:t>What is it</a:t>
                      </a:r>
                    </a:p>
                  </a:txBody>
                  <a:tcPr>
                    <a:lnL w="12700" cmpd="sng">
                      <a:solidFill>
                        <a:srgbClr val="D9D9D9"/>
                      </a:solidFill>
                    </a:lnL>
                    <a:lnR w="12700" cmpd="sng">
                      <a:solidFill>
                        <a:srgbClr val="D9D9D9"/>
                      </a:solidFill>
                    </a:lnR>
                    <a:lnT w="38100" cmpd="sng">
                      <a:solidFill>
                        <a:srgbClr val="D9D9D9"/>
                      </a:solidFill>
                    </a:lnT>
                    <a:lnB w="12700" cmpd="sng">
                      <a:solidFill>
                        <a:srgbClr val="D9D9D9"/>
                      </a:solidFill>
                    </a:lnB>
                    <a:lnTlToBr w="12700" cmpd="sng">
                      <a:noFill/>
                      <a:prstDash val="solid"/>
                    </a:lnTlToBr>
                    <a:lnBlToTr w="12700" cmpd="sng">
                      <a:noFill/>
                      <a:prstDash val="solid"/>
                    </a:lnBlToTr>
                    <a:solidFill>
                      <a:srgbClr val="C3D7EE"/>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r>
                        <a:rPr lang="en-US" sz="1300" b="0" i="0" dirty="0">
                          <a:solidFill>
                            <a:schemeClr val="tx1"/>
                          </a:solidFill>
                          <a:latin typeface="+mj-lt"/>
                        </a:rPr>
                        <a:t>PERMANENT HAIR REMOVAL. </a:t>
                      </a:r>
                    </a:p>
                    <a:p>
                      <a:r>
                        <a:rPr lang="en-US" sz="1300" b="0" i="0" dirty="0">
                          <a:solidFill>
                            <a:schemeClr val="tx1"/>
                          </a:solidFill>
                          <a:latin typeface="+mj-lt"/>
                        </a:rPr>
                        <a:t>Works on any skin colour/hair colour. </a:t>
                      </a:r>
                    </a:p>
                  </a:txBody>
                  <a:tcPr>
                    <a:lnL w="12700" cmpd="sng">
                      <a:solidFill>
                        <a:srgbClr val="D9D9D9"/>
                      </a:solidFill>
                    </a:lnL>
                    <a:lnR w="12700" cmpd="sng">
                      <a:solidFill>
                        <a:srgbClr val="D9D9D9"/>
                      </a:solidFill>
                    </a:lnR>
                    <a:lnT w="38100" cmpd="sng">
                      <a:solidFill>
                        <a:srgbClr val="D9D9D9"/>
                      </a:solidFill>
                    </a:lnT>
                    <a:lnB w="12700" cmpd="sng">
                      <a:solidFill>
                        <a:srgbClr val="D9D9D9"/>
                      </a:solidFill>
                    </a:lnB>
                    <a:lnTlToBr w="12700" cmpd="sng">
                      <a:noFill/>
                      <a:prstDash val="solid"/>
                    </a:lnTlToBr>
                    <a:lnBlToTr w="12700" cmpd="sng">
                      <a:noFill/>
                      <a:prstDash val="solid"/>
                    </a:lnBlToTr>
                    <a:solidFill>
                      <a:srgbClr val="C3D7EE"/>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r>
                        <a:rPr lang="en-US" sz="1300" i="0" dirty="0">
                          <a:solidFill>
                            <a:schemeClr val="tx1"/>
                          </a:solidFill>
                          <a:latin typeface="+mj-lt"/>
                        </a:rPr>
                        <a:t>PERMANENT HAIR REDUCTION. Does not work in 60% of cases. </a:t>
                      </a:r>
                    </a:p>
                  </a:txBody>
                  <a:tcPr>
                    <a:lnL w="12700" cmpd="sng">
                      <a:solidFill>
                        <a:srgbClr val="D9D9D9"/>
                      </a:solidFill>
                    </a:lnL>
                    <a:lnR w="12700" cmpd="sng">
                      <a:solidFill>
                        <a:srgbClr val="D9D9D9"/>
                      </a:solidFill>
                    </a:lnR>
                    <a:lnT w="38100" cmpd="sng">
                      <a:solidFill>
                        <a:srgbClr val="D9D9D9"/>
                      </a:solidFill>
                    </a:lnT>
                    <a:lnB w="12700" cmpd="sng">
                      <a:solidFill>
                        <a:srgbClr val="D9D9D9"/>
                      </a:solidFill>
                    </a:lnB>
                    <a:lnTlToBr w="12700" cmpd="sng">
                      <a:noFill/>
                      <a:prstDash val="solid"/>
                    </a:lnTlToBr>
                    <a:lnBlToTr w="12700" cmpd="sng">
                      <a:noFill/>
                      <a:prstDash val="solid"/>
                    </a:lnBlToTr>
                    <a:solidFill>
                      <a:srgbClr val="C3D7EE"/>
                    </a:solidFill>
                  </a:tcPr>
                </a:tc>
              </a:tr>
              <a:tr h="446445">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r>
                        <a:rPr lang="en-US" sz="1400" dirty="0">
                          <a:solidFill>
                            <a:schemeClr val="tx1"/>
                          </a:solidFill>
                          <a:latin typeface="+mj-lt"/>
                        </a:rPr>
                        <a:t>How it works</a:t>
                      </a:r>
                    </a:p>
                  </a:txBody>
                  <a:tcPr>
                    <a:lnL w="12700" cmpd="sng">
                      <a:solidFill>
                        <a:srgbClr val="D9D9D9"/>
                      </a:solidFill>
                    </a:lnL>
                    <a:lnR w="12700" cmpd="sng">
                      <a:solidFill>
                        <a:srgbClr val="D9D9D9"/>
                      </a:solidFill>
                    </a:lnR>
                    <a:lnT w="12700" cmpd="sng">
                      <a:solidFill>
                        <a:srgbClr val="D9D9D9"/>
                      </a:solidFill>
                    </a:lnT>
                    <a:lnB w="12700" cmpd="sng">
                      <a:solidFill>
                        <a:srgbClr val="D9D9D9"/>
                      </a:solidFill>
                    </a:lnB>
                    <a:lnTlToBr w="12700" cmpd="sng">
                      <a:noFill/>
                      <a:prstDash val="solid"/>
                    </a:lnTlToBr>
                    <a:lnBlToTr w="12700" cmpd="sng">
                      <a:noFill/>
                      <a:prstDash val="solid"/>
                    </a:lnBlToTr>
                    <a:solidFill>
                      <a:srgbClr val="6C6C6C">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r>
                        <a:rPr lang="en-US" sz="1300" dirty="0">
                          <a:solidFill>
                            <a:schemeClr val="tx1"/>
                          </a:solidFill>
                          <a:latin typeface="+mj-lt"/>
                        </a:rPr>
                        <a:t>Hair producing cells in the follicle are specifically targeted using current that is delivered directly into the follicle. </a:t>
                      </a:r>
                    </a:p>
                  </a:txBody>
                  <a:tcPr>
                    <a:lnL w="12700" cmpd="sng">
                      <a:solidFill>
                        <a:srgbClr val="D9D9D9"/>
                      </a:solidFill>
                    </a:lnL>
                    <a:lnR w="12700" cmpd="sng">
                      <a:solidFill>
                        <a:srgbClr val="D9D9D9"/>
                      </a:solidFill>
                    </a:lnR>
                    <a:lnT w="12700" cmpd="sng">
                      <a:solidFill>
                        <a:srgbClr val="D9D9D9"/>
                      </a:solidFill>
                    </a:lnT>
                    <a:lnB w="12700" cmpd="sng">
                      <a:solidFill>
                        <a:srgbClr val="D9D9D9"/>
                      </a:solidFill>
                    </a:lnB>
                    <a:lnTlToBr w="12700" cmpd="sng">
                      <a:noFill/>
                      <a:prstDash val="solid"/>
                    </a:lnTlToBr>
                    <a:lnBlToTr w="12700" cmpd="sng">
                      <a:noFill/>
                      <a:prstDash val="solid"/>
                    </a:lnBlToTr>
                    <a:solidFill>
                      <a:srgbClr val="6C6C6C">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r>
                        <a:rPr lang="en-US" sz="1300" dirty="0">
                          <a:solidFill>
                            <a:schemeClr val="tx1"/>
                          </a:solidFill>
                          <a:latin typeface="+mj-lt"/>
                        </a:rPr>
                        <a:t>Light energy passes through skin and attracted to pigmentation, which is found in dark hair and skin. The energy heats up the pigmentation and surrounding tissue and therefore heats up the follicle. </a:t>
                      </a:r>
                    </a:p>
                  </a:txBody>
                  <a:tcPr>
                    <a:lnL w="12700" cmpd="sng">
                      <a:solidFill>
                        <a:srgbClr val="D9D9D9"/>
                      </a:solidFill>
                    </a:lnL>
                    <a:lnR w="12700" cmpd="sng">
                      <a:solidFill>
                        <a:srgbClr val="D9D9D9"/>
                      </a:solidFill>
                    </a:lnR>
                    <a:lnT w="12700" cmpd="sng">
                      <a:solidFill>
                        <a:srgbClr val="D9D9D9"/>
                      </a:solidFill>
                    </a:lnT>
                    <a:lnB w="12700" cmpd="sng">
                      <a:solidFill>
                        <a:srgbClr val="D9D9D9"/>
                      </a:solidFill>
                    </a:lnB>
                    <a:lnTlToBr w="12700" cmpd="sng">
                      <a:noFill/>
                      <a:prstDash val="solid"/>
                    </a:lnTlToBr>
                    <a:lnBlToTr w="12700" cmpd="sng">
                      <a:noFill/>
                      <a:prstDash val="solid"/>
                    </a:lnBlToTr>
                    <a:solidFill>
                      <a:srgbClr val="6C6C6C">
                        <a:tint val="20000"/>
                      </a:srgbClr>
                    </a:solidFill>
                  </a:tcPr>
                </a:tc>
              </a:tr>
              <a:tr h="836761">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r>
                        <a:rPr lang="en-US" sz="1400" dirty="0">
                          <a:solidFill>
                            <a:schemeClr val="tx1"/>
                          </a:solidFill>
                          <a:latin typeface="+mj-lt"/>
                        </a:rPr>
                        <a:t>Face/Body</a:t>
                      </a:r>
                    </a:p>
                  </a:txBody>
                  <a:tcPr>
                    <a:lnL w="12700" cmpd="sng">
                      <a:solidFill>
                        <a:srgbClr val="D9D9D9"/>
                      </a:solidFill>
                    </a:lnL>
                    <a:lnR w="12700" cmpd="sng">
                      <a:solidFill>
                        <a:srgbClr val="D9D9D9"/>
                      </a:solidFill>
                    </a:lnR>
                    <a:lnT w="12700" cmpd="sng">
                      <a:solidFill>
                        <a:srgbClr val="D9D9D9"/>
                      </a:solidFill>
                    </a:lnT>
                    <a:lnB w="12700" cmpd="sng">
                      <a:solidFill>
                        <a:srgbClr val="D9D9D9"/>
                      </a:solidFill>
                    </a:lnB>
                    <a:lnTlToBr w="12700" cmpd="sng">
                      <a:noFill/>
                      <a:prstDash val="solid"/>
                    </a:lnTlToBr>
                    <a:lnBlToTr w="12700" cmpd="sng">
                      <a:noFill/>
                      <a:prstDash val="solid"/>
                    </a:lnBlToTr>
                    <a:solidFill>
                      <a:srgbClr val="C3D7EE"/>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r>
                        <a:rPr lang="en-US" sz="1300" i="0" dirty="0">
                          <a:solidFill>
                            <a:schemeClr val="tx1"/>
                          </a:solidFill>
                          <a:latin typeface="+mj-lt"/>
                        </a:rPr>
                        <a:t>Effective on any area where hair grows. Suitable for fine through to course hair, light or dark and on all skin types. </a:t>
                      </a:r>
                    </a:p>
                  </a:txBody>
                  <a:tcPr>
                    <a:lnL w="12700" cmpd="sng">
                      <a:solidFill>
                        <a:srgbClr val="D9D9D9"/>
                      </a:solidFill>
                    </a:lnL>
                    <a:lnR w="12700" cmpd="sng">
                      <a:solidFill>
                        <a:srgbClr val="D9D9D9"/>
                      </a:solidFill>
                    </a:lnR>
                    <a:lnT w="12700" cmpd="sng">
                      <a:solidFill>
                        <a:srgbClr val="D9D9D9"/>
                      </a:solidFill>
                    </a:lnT>
                    <a:lnB w="12700" cmpd="sng">
                      <a:solidFill>
                        <a:srgbClr val="D9D9D9"/>
                      </a:solidFill>
                    </a:lnB>
                    <a:lnTlToBr w="12700" cmpd="sng">
                      <a:noFill/>
                      <a:prstDash val="solid"/>
                    </a:lnTlToBr>
                    <a:lnBlToTr w="12700" cmpd="sng">
                      <a:noFill/>
                      <a:prstDash val="solid"/>
                    </a:lnBlToTr>
                    <a:solidFill>
                      <a:srgbClr val="C3D7EE"/>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a:buFontTx/>
                        <a:buNone/>
                      </a:pPr>
                      <a:r>
                        <a:rPr lang="en-US" sz="1300" i="0" dirty="0" smtClean="0">
                          <a:solidFill>
                            <a:schemeClr val="tx1"/>
                          </a:solidFill>
                          <a:latin typeface="+mj-lt"/>
                        </a:rPr>
                        <a:t>IPL/Laser only successfully treats strongly pigmented hair</a:t>
                      </a:r>
                      <a:endParaRPr lang="en-US" sz="1300" i="0" dirty="0">
                        <a:solidFill>
                          <a:schemeClr val="tx1"/>
                        </a:solidFill>
                        <a:latin typeface="+mj-lt"/>
                      </a:endParaRPr>
                    </a:p>
                  </a:txBody>
                  <a:tcPr>
                    <a:lnL w="12700" cmpd="sng">
                      <a:solidFill>
                        <a:srgbClr val="D9D9D9"/>
                      </a:solidFill>
                    </a:lnL>
                    <a:lnR w="12700" cmpd="sng">
                      <a:solidFill>
                        <a:srgbClr val="D9D9D9"/>
                      </a:solidFill>
                    </a:lnR>
                    <a:lnT w="12700" cmpd="sng">
                      <a:solidFill>
                        <a:srgbClr val="D9D9D9"/>
                      </a:solidFill>
                    </a:lnT>
                    <a:lnB w="12700" cmpd="sng">
                      <a:solidFill>
                        <a:srgbClr val="D9D9D9"/>
                      </a:solidFill>
                    </a:lnB>
                    <a:lnTlToBr w="12700" cmpd="sng">
                      <a:noFill/>
                      <a:prstDash val="solid"/>
                    </a:lnTlToBr>
                    <a:lnBlToTr w="12700" cmpd="sng">
                      <a:noFill/>
                      <a:prstDash val="solid"/>
                    </a:lnBlToTr>
                    <a:solidFill>
                      <a:srgbClr val="C3D7EE"/>
                    </a:solidFill>
                  </a:tcPr>
                </a:tc>
              </a:tr>
              <a:tr h="562667">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r>
                        <a:rPr lang="en-US" sz="1400" dirty="0">
                          <a:solidFill>
                            <a:schemeClr val="tx1"/>
                          </a:solidFill>
                          <a:latin typeface="+mj-lt"/>
                        </a:rPr>
                        <a:t>Pros</a:t>
                      </a:r>
                    </a:p>
                  </a:txBody>
                  <a:tcPr>
                    <a:lnL w="12700" cmpd="sng">
                      <a:solidFill>
                        <a:srgbClr val="D9D9D9"/>
                      </a:solidFill>
                    </a:lnL>
                    <a:lnR w="12700" cmpd="sng">
                      <a:solidFill>
                        <a:srgbClr val="D9D9D9"/>
                      </a:solidFill>
                    </a:lnR>
                    <a:lnT w="12700" cmpd="sng">
                      <a:solidFill>
                        <a:srgbClr val="D9D9D9"/>
                      </a:solidFill>
                    </a:lnT>
                    <a:lnB w="12700" cmpd="sng">
                      <a:solidFill>
                        <a:srgbClr val="D9D9D9"/>
                      </a:solidFill>
                    </a:lnB>
                    <a:lnTlToBr w="12700" cmpd="sng">
                      <a:noFill/>
                      <a:prstDash val="solid"/>
                    </a:lnTlToBr>
                    <a:lnBlToTr w="12700" cmpd="sng">
                      <a:noFill/>
                      <a:prstDash val="solid"/>
                    </a:lnBlToTr>
                    <a:solidFill>
                      <a:srgbClr val="6C6C6C">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i="0" dirty="0">
                          <a:solidFill>
                            <a:schemeClr val="tx1"/>
                          </a:solidFill>
                          <a:latin typeface="+mj-lt"/>
                        </a:rPr>
                        <a:t>Absolutely permanent. Skin improves once hair is gone. Well-suited to delicate face and eyebrow, as well as body work. </a:t>
                      </a:r>
                    </a:p>
                  </a:txBody>
                  <a:tcPr>
                    <a:lnL w="12700" cmpd="sng">
                      <a:solidFill>
                        <a:srgbClr val="D9D9D9"/>
                      </a:solidFill>
                    </a:lnL>
                    <a:lnR w="12700" cmpd="sng">
                      <a:solidFill>
                        <a:srgbClr val="D9D9D9"/>
                      </a:solidFill>
                    </a:lnR>
                    <a:lnT w="12700" cmpd="sng">
                      <a:solidFill>
                        <a:srgbClr val="D9D9D9"/>
                      </a:solidFill>
                    </a:lnT>
                    <a:lnB w="12700" cmpd="sng">
                      <a:solidFill>
                        <a:srgbClr val="D9D9D9"/>
                      </a:solidFill>
                    </a:lnB>
                    <a:lnTlToBr w="12700" cmpd="sng">
                      <a:noFill/>
                      <a:prstDash val="solid"/>
                    </a:lnTlToBr>
                    <a:lnBlToTr w="12700" cmpd="sng">
                      <a:noFill/>
                      <a:prstDash val="solid"/>
                    </a:lnBlToTr>
                    <a:solidFill>
                      <a:srgbClr val="6C6C6C">
                        <a:tint val="20000"/>
                      </a:srgbClr>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i="0" dirty="0">
                          <a:solidFill>
                            <a:schemeClr val="tx1"/>
                          </a:solidFill>
                          <a:latin typeface="+mj-lt"/>
                        </a:rPr>
                        <a:t>Suitable for large areas like arms and legs. Can clear a large area in one appointment. No immediate side effects. </a:t>
                      </a:r>
                    </a:p>
                  </a:txBody>
                  <a:tcPr>
                    <a:lnL w="12700" cmpd="sng">
                      <a:solidFill>
                        <a:srgbClr val="D9D9D9"/>
                      </a:solidFill>
                    </a:lnL>
                    <a:lnR w="12700" cmpd="sng">
                      <a:solidFill>
                        <a:srgbClr val="D9D9D9"/>
                      </a:solidFill>
                    </a:lnR>
                    <a:lnT w="12700" cmpd="sng">
                      <a:solidFill>
                        <a:srgbClr val="D9D9D9"/>
                      </a:solidFill>
                    </a:lnT>
                    <a:lnB w="12700" cmpd="sng">
                      <a:solidFill>
                        <a:srgbClr val="D9D9D9"/>
                      </a:solidFill>
                    </a:lnB>
                    <a:lnTlToBr w="12700" cmpd="sng">
                      <a:noFill/>
                      <a:prstDash val="solid"/>
                    </a:lnTlToBr>
                    <a:lnBlToTr w="12700" cmpd="sng">
                      <a:noFill/>
                      <a:prstDash val="solid"/>
                    </a:lnBlToTr>
                    <a:solidFill>
                      <a:srgbClr val="6C6C6C">
                        <a:tint val="20000"/>
                      </a:srgbClr>
                    </a:solidFill>
                  </a:tcPr>
                </a:tc>
              </a:tr>
              <a:tr h="562667">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r>
                        <a:rPr lang="en-US" sz="1400" dirty="0">
                          <a:solidFill>
                            <a:schemeClr val="tx1"/>
                          </a:solidFill>
                          <a:latin typeface="+mj-lt"/>
                        </a:rPr>
                        <a:t>Cons</a:t>
                      </a:r>
                    </a:p>
                  </a:txBody>
                  <a:tcPr>
                    <a:lnL w="12700" cmpd="sng">
                      <a:solidFill>
                        <a:srgbClr val="D9D9D9"/>
                      </a:solidFill>
                    </a:lnL>
                    <a:lnR w="12700" cmpd="sng">
                      <a:solidFill>
                        <a:srgbClr val="D9D9D9"/>
                      </a:solidFill>
                    </a:lnR>
                    <a:lnT w="12700" cmpd="sng">
                      <a:solidFill>
                        <a:srgbClr val="D9D9D9"/>
                      </a:solidFill>
                    </a:lnT>
                    <a:lnB w="12700" cmpd="sng">
                      <a:solidFill>
                        <a:srgbClr val="D9D9D9"/>
                      </a:solidFill>
                    </a:lnB>
                    <a:lnTlToBr w="12700" cmpd="sng">
                      <a:noFill/>
                      <a:prstDash val="solid"/>
                    </a:lnTlToBr>
                    <a:lnBlToTr w="12700" cmpd="sng">
                      <a:noFill/>
                      <a:prstDash val="solid"/>
                    </a:lnBlToTr>
                    <a:solidFill>
                      <a:srgbClr val="C3D7EE"/>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i="0" dirty="0">
                          <a:solidFill>
                            <a:schemeClr val="tx1"/>
                          </a:solidFill>
                          <a:latin typeface="+mj-lt"/>
                        </a:rPr>
                        <a:t>Large areas require significant investment of time and money. Can be painful on certain body areas. Body treatments produce pinpoint scabs. </a:t>
                      </a:r>
                    </a:p>
                  </a:txBody>
                  <a:tcPr>
                    <a:lnL w="12700" cmpd="sng">
                      <a:solidFill>
                        <a:srgbClr val="D9D9D9"/>
                      </a:solidFill>
                    </a:lnL>
                    <a:lnR w="12700" cmpd="sng">
                      <a:solidFill>
                        <a:srgbClr val="D9D9D9"/>
                      </a:solidFill>
                    </a:lnR>
                    <a:lnT w="12700" cmpd="sng">
                      <a:solidFill>
                        <a:srgbClr val="D9D9D9"/>
                      </a:solidFill>
                    </a:lnT>
                    <a:lnB w="12700" cmpd="sng">
                      <a:solidFill>
                        <a:srgbClr val="D9D9D9"/>
                      </a:solidFill>
                    </a:lnB>
                    <a:lnTlToBr w="12700" cmpd="sng">
                      <a:noFill/>
                      <a:prstDash val="solid"/>
                    </a:lnTlToBr>
                    <a:lnBlToTr w="12700" cmpd="sng">
                      <a:noFill/>
                      <a:prstDash val="solid"/>
                    </a:lnBlToTr>
                    <a:solidFill>
                      <a:srgbClr val="C3D7EE"/>
                    </a:solidFill>
                  </a:tcPr>
                </a:tc>
                <a:tc>
                  <a:txBody>
                    <a:bodyPr/>
                    <a:lstStyle>
                      <a:lvl1pPr marL="0" algn="l" defTabSz="914400" rtl="0" eaLnBrk="1" latinLnBrk="0" hangingPunct="1">
                        <a:defRPr sz="1800" kern="1200">
                          <a:solidFill>
                            <a:schemeClr val="dk1"/>
                          </a:solidFill>
                          <a:latin typeface="Century Gothic"/>
                        </a:defRPr>
                      </a:lvl1pPr>
                      <a:lvl2pPr marL="457200" algn="l" defTabSz="914400" rtl="0" eaLnBrk="1" latinLnBrk="0" hangingPunct="1">
                        <a:defRPr sz="1800" kern="1200">
                          <a:solidFill>
                            <a:schemeClr val="dk1"/>
                          </a:solidFill>
                          <a:latin typeface="Century Gothic"/>
                        </a:defRPr>
                      </a:lvl2pPr>
                      <a:lvl3pPr marL="914400" algn="l" defTabSz="914400" rtl="0" eaLnBrk="1" latinLnBrk="0" hangingPunct="1">
                        <a:defRPr sz="1800" kern="1200">
                          <a:solidFill>
                            <a:schemeClr val="dk1"/>
                          </a:solidFill>
                          <a:latin typeface="Century Gothic"/>
                        </a:defRPr>
                      </a:lvl3pPr>
                      <a:lvl4pPr marL="1371600" algn="l" defTabSz="914400" rtl="0" eaLnBrk="1" latinLnBrk="0" hangingPunct="1">
                        <a:defRPr sz="1800" kern="1200">
                          <a:solidFill>
                            <a:schemeClr val="dk1"/>
                          </a:solidFill>
                          <a:latin typeface="Century Gothic"/>
                        </a:defRPr>
                      </a:lvl4pPr>
                      <a:lvl5pPr marL="1828800" algn="l" defTabSz="914400" rtl="0" eaLnBrk="1" latinLnBrk="0" hangingPunct="1">
                        <a:defRPr sz="1800" kern="1200">
                          <a:solidFill>
                            <a:schemeClr val="dk1"/>
                          </a:solidFill>
                          <a:latin typeface="Century Gothic"/>
                        </a:defRPr>
                      </a:lvl5pPr>
                      <a:lvl6pPr marL="2286000" algn="l" defTabSz="914400" rtl="0" eaLnBrk="1" latinLnBrk="0" hangingPunct="1">
                        <a:defRPr sz="1800" kern="1200">
                          <a:solidFill>
                            <a:schemeClr val="dk1"/>
                          </a:solidFill>
                          <a:latin typeface="Century Gothic"/>
                        </a:defRPr>
                      </a:lvl6pPr>
                      <a:lvl7pPr marL="2743200" algn="l" defTabSz="914400" rtl="0" eaLnBrk="1" latinLnBrk="0" hangingPunct="1">
                        <a:defRPr sz="1800" kern="1200">
                          <a:solidFill>
                            <a:schemeClr val="dk1"/>
                          </a:solidFill>
                          <a:latin typeface="Century Gothic"/>
                        </a:defRPr>
                      </a:lvl7pPr>
                      <a:lvl8pPr marL="3200400" algn="l" defTabSz="914400" rtl="0" eaLnBrk="1" latinLnBrk="0" hangingPunct="1">
                        <a:defRPr sz="1800" kern="1200">
                          <a:solidFill>
                            <a:schemeClr val="dk1"/>
                          </a:solidFill>
                          <a:latin typeface="Century Gothic"/>
                        </a:defRPr>
                      </a:lvl8pPr>
                      <a:lvl9pPr marL="3657600" algn="l" defTabSz="914400" rtl="0" eaLnBrk="1" latinLnBrk="0" hangingPunct="1">
                        <a:defRPr sz="1800" kern="1200">
                          <a:solidFill>
                            <a:schemeClr val="dk1"/>
                          </a:solidFill>
                          <a:latin typeface="Century Gothic"/>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i="0" dirty="0">
                          <a:solidFill>
                            <a:schemeClr val="tx1"/>
                          </a:solidFill>
                          <a:latin typeface="+mj-lt"/>
                        </a:rPr>
                        <a:t>Requires ongoing maintenance. Works only on light skin/dark hair combination. Not suitable new hair growth on face and many areas of body. </a:t>
                      </a:r>
                    </a:p>
                  </a:txBody>
                  <a:tcPr>
                    <a:lnL w="12700" cmpd="sng">
                      <a:solidFill>
                        <a:srgbClr val="D9D9D9"/>
                      </a:solidFill>
                    </a:lnL>
                    <a:lnR w="12700" cmpd="sng">
                      <a:solidFill>
                        <a:srgbClr val="D9D9D9"/>
                      </a:solidFill>
                    </a:lnR>
                    <a:lnT w="12700" cmpd="sng">
                      <a:solidFill>
                        <a:srgbClr val="D9D9D9"/>
                      </a:solidFill>
                    </a:lnT>
                    <a:lnB w="12700" cmpd="sng">
                      <a:solidFill>
                        <a:srgbClr val="D9D9D9"/>
                      </a:solidFill>
                    </a:lnB>
                    <a:lnTlToBr w="12700" cmpd="sng">
                      <a:noFill/>
                      <a:prstDash val="solid"/>
                    </a:lnTlToBr>
                    <a:lnBlToTr w="12700" cmpd="sng">
                      <a:noFill/>
                      <a:prstDash val="solid"/>
                    </a:lnBlToTr>
                    <a:solidFill>
                      <a:srgbClr val="C3D7EE"/>
                    </a:solidFill>
                  </a:tcPr>
                </a:tc>
              </a:tr>
            </a:tbl>
          </a:graphicData>
        </a:graphic>
      </p:graphicFrame>
    </p:spTree>
    <p:extLst>
      <p:ext uri="{BB962C8B-B14F-4D97-AF65-F5344CB8AC3E}">
        <p14:creationId xmlns:p14="http://schemas.microsoft.com/office/powerpoint/2010/main" val="3911981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SX-B Blend Machine</a:t>
            </a:r>
            <a:endParaRPr lang="en-GB" dirty="0"/>
          </a:p>
        </p:txBody>
      </p:sp>
      <p:sp>
        <p:nvSpPr>
          <p:cNvPr id="3" name="Content Placeholder 2"/>
          <p:cNvSpPr>
            <a:spLocks noGrp="1"/>
          </p:cNvSpPr>
          <p:nvPr>
            <p:ph sz="half" idx="1"/>
          </p:nvPr>
        </p:nvSpPr>
        <p:spPr>
          <a:xfrm>
            <a:off x="395536" y="1570360"/>
            <a:ext cx="4686304" cy="4968552"/>
          </a:xfrm>
        </p:spPr>
        <p:txBody>
          <a:bodyPr>
            <a:normAutofit fontScale="47500" lnSpcReduction="20000"/>
          </a:bodyPr>
          <a:lstStyle/>
          <a:p>
            <a:pPr>
              <a:lnSpc>
                <a:spcPct val="110000"/>
              </a:lnSpc>
              <a:spcBef>
                <a:spcPts val="576"/>
              </a:spcBef>
            </a:pPr>
            <a:r>
              <a:rPr lang="en-GB" sz="3800" dirty="0" smtClean="0"/>
              <a:t>3 in 1 machine</a:t>
            </a:r>
          </a:p>
          <a:p>
            <a:pPr>
              <a:lnSpc>
                <a:spcPct val="110000"/>
              </a:lnSpc>
              <a:spcBef>
                <a:spcPts val="576"/>
              </a:spcBef>
            </a:pPr>
            <a:r>
              <a:rPr lang="en-GB" sz="3800" dirty="0" smtClean="0"/>
              <a:t>Keypad operation</a:t>
            </a:r>
          </a:p>
          <a:p>
            <a:pPr>
              <a:lnSpc>
                <a:spcPct val="110000"/>
              </a:lnSpc>
              <a:spcBef>
                <a:spcPts val="576"/>
              </a:spcBef>
            </a:pPr>
            <a:r>
              <a:rPr lang="en-GB" sz="3800" dirty="0" smtClean="0"/>
              <a:t>Digital displays</a:t>
            </a:r>
          </a:p>
          <a:p>
            <a:pPr>
              <a:lnSpc>
                <a:spcPct val="110000"/>
              </a:lnSpc>
              <a:spcBef>
                <a:spcPts val="576"/>
              </a:spcBef>
            </a:pPr>
            <a:r>
              <a:rPr lang="en-GB" sz="3800" dirty="0" smtClean="0"/>
              <a:t>Simple to use</a:t>
            </a:r>
          </a:p>
          <a:p>
            <a:pPr>
              <a:lnSpc>
                <a:spcPct val="110000"/>
              </a:lnSpc>
              <a:spcBef>
                <a:spcPts val="576"/>
              </a:spcBef>
            </a:pPr>
            <a:r>
              <a:rPr lang="en-GB" sz="3800" dirty="0" smtClean="0"/>
              <a:t>Timer facility when used with foot pedal</a:t>
            </a:r>
          </a:p>
          <a:p>
            <a:pPr>
              <a:lnSpc>
                <a:spcPct val="110000"/>
              </a:lnSpc>
              <a:spcBef>
                <a:spcPts val="576"/>
              </a:spcBef>
            </a:pPr>
            <a:r>
              <a:rPr lang="en-GB" sz="3800" dirty="0" smtClean="0"/>
              <a:t>Can be used as a diathermy, galvanic or blend epilator</a:t>
            </a:r>
          </a:p>
          <a:p>
            <a:pPr>
              <a:lnSpc>
                <a:spcPct val="110000"/>
              </a:lnSpc>
              <a:spcBef>
                <a:spcPts val="576"/>
              </a:spcBef>
            </a:pPr>
            <a:r>
              <a:rPr lang="en-GB" sz="3800" dirty="0" smtClean="0"/>
              <a:t>Effective on curved and distorted follicles</a:t>
            </a:r>
          </a:p>
          <a:p>
            <a:pPr>
              <a:lnSpc>
                <a:spcPct val="110000"/>
              </a:lnSpc>
              <a:spcBef>
                <a:spcPts val="576"/>
              </a:spcBef>
            </a:pPr>
            <a:r>
              <a:rPr lang="en-GB" sz="3800" dirty="0" smtClean="0"/>
              <a:t>Can treat pigmented skin</a:t>
            </a:r>
          </a:p>
          <a:p>
            <a:pPr>
              <a:lnSpc>
                <a:spcPct val="110000"/>
              </a:lnSpc>
              <a:spcBef>
                <a:spcPts val="576"/>
              </a:spcBef>
            </a:pPr>
            <a:r>
              <a:rPr lang="en-GB" sz="3800" dirty="0" smtClean="0"/>
              <a:t>Blend combines the effectiveness of galvanic with the speed of diathermy</a:t>
            </a:r>
          </a:p>
          <a:p>
            <a:pPr>
              <a:lnSpc>
                <a:spcPct val="110000"/>
              </a:lnSpc>
              <a:spcBef>
                <a:spcPts val="576"/>
              </a:spcBef>
            </a:pPr>
            <a:r>
              <a:rPr lang="en-US" sz="3800" dirty="0" smtClean="0"/>
              <a:t>Various treatment techniques</a:t>
            </a:r>
            <a:endParaRPr lang="en-GB" sz="3800" dirty="0" smtClean="0"/>
          </a:p>
          <a:p>
            <a:pPr>
              <a:lnSpc>
                <a:spcPct val="110000"/>
              </a:lnSpc>
              <a:spcBef>
                <a:spcPts val="576"/>
              </a:spcBef>
            </a:pPr>
            <a:r>
              <a:rPr lang="en-GB" sz="3800" dirty="0" smtClean="0"/>
              <a:t>Highly versatile machine</a:t>
            </a:r>
          </a:p>
          <a:p>
            <a:pPr>
              <a:buNone/>
            </a:pPr>
            <a:endParaRPr lang="en-GB" dirty="0" smtClean="0"/>
          </a:p>
          <a:p>
            <a:endParaRPr lang="en-GB" dirty="0" smtClean="0"/>
          </a:p>
          <a:p>
            <a:pPr marL="0" indent="0">
              <a:buNone/>
            </a:pPr>
            <a:endParaRPr lang="en-GB" dirty="0" smtClean="0"/>
          </a:p>
          <a:p>
            <a:endParaRPr lang="en-GB" dirty="0"/>
          </a:p>
        </p:txBody>
      </p:sp>
      <p:pic>
        <p:nvPicPr>
          <p:cNvPr id="6" name="Content Placeholder 5" descr="(15005) SX-B.cmyk.jpg"/>
          <p:cNvPicPr>
            <a:picLocks noGrp="1" noChangeAspect="1"/>
          </p:cNvPicPr>
          <p:nvPr>
            <p:ph sz="half" idx="2"/>
          </p:nvPr>
        </p:nvPicPr>
        <p:blipFill>
          <a:blip r:embed="rId3" cstate="print"/>
          <a:stretch>
            <a:fillRect/>
          </a:stretch>
        </p:blipFill>
        <p:spPr>
          <a:xfrm>
            <a:off x="5286380" y="2071678"/>
            <a:ext cx="3599688" cy="2395728"/>
          </a:xfrm>
        </p:spPr>
      </p:pic>
      <p:sp>
        <p:nvSpPr>
          <p:cNvPr id="5" name="Slide Number Placeholder 4"/>
          <p:cNvSpPr>
            <a:spLocks noGrp="1"/>
          </p:cNvSpPr>
          <p:nvPr>
            <p:ph type="sldNum" sz="quarter" idx="12"/>
          </p:nvPr>
        </p:nvSpPr>
        <p:spPr/>
        <p:txBody>
          <a:bodyPr/>
          <a:lstStyle/>
          <a:p>
            <a:pPr>
              <a:defRPr/>
            </a:pPr>
            <a:fld id="{0D9E8AEC-1858-4A6D-8D38-836758FFC990}" type="slidenum">
              <a:rPr lang="en-US" smtClean="0"/>
              <a:pPr>
                <a:defRPr/>
              </a:pPr>
              <a:t>5</a:t>
            </a:fld>
            <a:endParaRPr lang="en-US"/>
          </a:p>
        </p:txBody>
      </p:sp>
    </p:spTree>
    <p:extLst>
      <p:ext uri="{BB962C8B-B14F-4D97-AF65-F5344CB8AC3E}">
        <p14:creationId xmlns:p14="http://schemas.microsoft.com/office/powerpoint/2010/main" val="1196870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Day SX-B Learning Resource</a:t>
            </a:r>
            <a:endParaRPr lang="en-GB" dirty="0"/>
          </a:p>
        </p:txBody>
      </p:sp>
      <p:sp>
        <p:nvSpPr>
          <p:cNvPr id="3" name="Content Placeholder 2"/>
          <p:cNvSpPr>
            <a:spLocks noGrp="1"/>
          </p:cNvSpPr>
          <p:nvPr>
            <p:ph idx="1"/>
          </p:nvPr>
        </p:nvSpPr>
        <p:spPr/>
        <p:txBody>
          <a:bodyPr>
            <a:normAutofit fontScale="70000" lnSpcReduction="20000"/>
          </a:bodyPr>
          <a:lstStyle/>
          <a:p>
            <a:r>
              <a:rPr lang="en-US" dirty="0"/>
              <a:t>1 day free training included in the cost of a brand new SX-B</a:t>
            </a:r>
          </a:p>
          <a:p>
            <a:endParaRPr lang="en-US" dirty="0"/>
          </a:p>
          <a:p>
            <a:r>
              <a:rPr lang="en-US" dirty="0"/>
              <a:t>This is an equipment awareness course for electrologists who have purchased a brand new SX-B Epilation machine and want to familiarise themselves with this unit and the range of treatment techniques </a:t>
            </a:r>
            <a:r>
              <a:rPr lang="en-US" dirty="0" smtClean="0"/>
              <a:t>available</a:t>
            </a:r>
            <a:r>
              <a:rPr lang="en-US" dirty="0"/>
              <a:t>. </a:t>
            </a:r>
            <a:endParaRPr lang="en-US" dirty="0" smtClean="0"/>
          </a:p>
          <a:p>
            <a:pPr marL="0" indent="0">
              <a:buNone/>
            </a:pPr>
            <a:endParaRPr lang="en-US" dirty="0" smtClean="0"/>
          </a:p>
          <a:p>
            <a:r>
              <a:rPr lang="en-US" dirty="0" smtClean="0"/>
              <a:t>This is now available as a downloadable learning resource</a:t>
            </a:r>
            <a:endParaRPr lang="en-US" dirty="0"/>
          </a:p>
          <a:p>
            <a:endParaRPr lang="en-US" dirty="0"/>
          </a:p>
          <a:p>
            <a:r>
              <a:rPr lang="en-US" dirty="0"/>
              <a:t>Please be aware this is not an electrolysis refresher course.  If customers want to refresh their electrolysis skills we offer a 1 day electrolysis refresher </a:t>
            </a:r>
            <a:r>
              <a:rPr lang="en-US" dirty="0" smtClean="0"/>
              <a:t>course at a cost of £200 + vat.</a:t>
            </a:r>
          </a:p>
          <a:p>
            <a:pPr marL="0" indent="0">
              <a:buNone/>
            </a:pPr>
            <a:endParaRPr lang="en-US" dirty="0"/>
          </a:p>
          <a:p>
            <a:pPr lvl="1"/>
            <a:r>
              <a:rPr lang="en-US" dirty="0"/>
              <a:t>This day covers treatment techniques and benefits of all three modalities, positioning of client, positioning of self, how to make ‘perfect insertions’, tweezer holding techniques, 2 and 3 way stretching as well as hair structure and growth cycle, causes of hair growth, endocrine system, consultation and treatment planning. </a:t>
            </a:r>
          </a:p>
          <a:p>
            <a:endParaRPr lang="en-GB" dirty="0"/>
          </a:p>
        </p:txBody>
      </p:sp>
    </p:spTree>
    <p:extLst>
      <p:ext uri="{BB962C8B-B14F-4D97-AF65-F5344CB8AC3E}">
        <p14:creationId xmlns:p14="http://schemas.microsoft.com/office/powerpoint/2010/main" val="3426000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SX-T Diathermy Machine</a:t>
            </a:r>
            <a:endParaRPr lang="en-GB" dirty="0"/>
          </a:p>
        </p:txBody>
      </p:sp>
      <p:sp>
        <p:nvSpPr>
          <p:cNvPr id="3" name="Content Placeholder 2"/>
          <p:cNvSpPr>
            <a:spLocks noGrp="1"/>
          </p:cNvSpPr>
          <p:nvPr>
            <p:ph sz="half" idx="1"/>
          </p:nvPr>
        </p:nvSpPr>
        <p:spPr>
          <a:xfrm>
            <a:off x="457200" y="1920085"/>
            <a:ext cx="4400552" cy="4434840"/>
          </a:xfrm>
        </p:spPr>
        <p:txBody>
          <a:bodyPr>
            <a:normAutofit lnSpcReduction="10000"/>
          </a:bodyPr>
          <a:lstStyle/>
          <a:p>
            <a:r>
              <a:rPr lang="en-GB" sz="2400" dirty="0" smtClean="0"/>
              <a:t>Keypad operation</a:t>
            </a:r>
          </a:p>
          <a:p>
            <a:r>
              <a:rPr lang="en-GB" sz="2400" dirty="0" smtClean="0"/>
              <a:t>Digital displays</a:t>
            </a:r>
          </a:p>
          <a:p>
            <a:r>
              <a:rPr lang="en-GB" sz="2400" dirty="0" smtClean="0"/>
              <a:t>Simple to use</a:t>
            </a:r>
          </a:p>
          <a:p>
            <a:r>
              <a:rPr lang="en-GB" sz="2400" dirty="0" smtClean="0"/>
              <a:t>Quick (recommended 1 – 1 ½ seconds)</a:t>
            </a:r>
          </a:p>
          <a:p>
            <a:r>
              <a:rPr lang="en-GB" sz="2400" dirty="0" smtClean="0"/>
              <a:t>Suitable for clients with metal plates &amp; pins</a:t>
            </a:r>
          </a:p>
          <a:p>
            <a:r>
              <a:rPr lang="en-GB" sz="2400" dirty="0" smtClean="0"/>
              <a:t>Great for straight follicles</a:t>
            </a:r>
          </a:p>
          <a:p>
            <a:r>
              <a:rPr lang="en-GB" sz="2400" dirty="0" smtClean="0"/>
              <a:t>Great for speedy removal</a:t>
            </a:r>
          </a:p>
          <a:p>
            <a:r>
              <a:rPr lang="en-GB" sz="2400" dirty="0" smtClean="0"/>
              <a:t>Effective for dry/dehydrated skin</a:t>
            </a:r>
          </a:p>
          <a:p>
            <a:pPr marL="0" indent="0">
              <a:buNone/>
            </a:pPr>
            <a:endParaRPr lang="en-GB" dirty="0" smtClean="0"/>
          </a:p>
          <a:p>
            <a:endParaRPr lang="en-GB" dirty="0" smtClean="0"/>
          </a:p>
          <a:p>
            <a:endParaRPr lang="en-GB" dirty="0"/>
          </a:p>
        </p:txBody>
      </p:sp>
      <p:pic>
        <p:nvPicPr>
          <p:cNvPr id="6" name="Content Placeholder 5" descr="(15006) SX-T.cmyk.jpg"/>
          <p:cNvPicPr>
            <a:picLocks noGrp="1" noChangeAspect="1"/>
          </p:cNvPicPr>
          <p:nvPr>
            <p:ph sz="half" idx="2"/>
          </p:nvPr>
        </p:nvPicPr>
        <p:blipFill>
          <a:blip r:embed="rId2" cstate="print"/>
          <a:stretch>
            <a:fillRect/>
          </a:stretch>
        </p:blipFill>
        <p:spPr>
          <a:xfrm>
            <a:off x="4786314" y="2214554"/>
            <a:ext cx="4010988" cy="3429024"/>
          </a:xfrm>
        </p:spPr>
      </p:pic>
      <p:sp>
        <p:nvSpPr>
          <p:cNvPr id="5" name="Slide Number Placeholder 4"/>
          <p:cNvSpPr>
            <a:spLocks noGrp="1"/>
          </p:cNvSpPr>
          <p:nvPr>
            <p:ph type="sldNum" sz="quarter" idx="12"/>
          </p:nvPr>
        </p:nvSpPr>
        <p:spPr/>
        <p:txBody>
          <a:bodyPr/>
          <a:lstStyle/>
          <a:p>
            <a:pPr>
              <a:defRPr/>
            </a:pPr>
            <a:fld id="{0D9E8AEC-1858-4A6D-8D38-836758FFC990}" type="slidenum">
              <a:rPr lang="en-US" smtClean="0"/>
              <a:pPr>
                <a:defRPr/>
              </a:pPr>
              <a:t>7</a:t>
            </a:fld>
            <a:endParaRPr lang="en-US"/>
          </a:p>
        </p:txBody>
      </p:sp>
    </p:spTree>
    <p:extLst>
      <p:ext uri="{BB962C8B-B14F-4D97-AF65-F5344CB8AC3E}">
        <p14:creationId xmlns:p14="http://schemas.microsoft.com/office/powerpoint/2010/main" val="4046406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SX-T Diathermy Machine</a:t>
            </a:r>
          </a:p>
        </p:txBody>
      </p:sp>
      <p:sp>
        <p:nvSpPr>
          <p:cNvPr id="3" name="Content Placeholder 2"/>
          <p:cNvSpPr>
            <a:spLocks noGrp="1"/>
          </p:cNvSpPr>
          <p:nvPr>
            <p:ph sz="half" idx="1"/>
          </p:nvPr>
        </p:nvSpPr>
        <p:spPr/>
        <p:txBody>
          <a:bodyPr>
            <a:normAutofit/>
          </a:bodyPr>
          <a:lstStyle/>
          <a:p>
            <a:r>
              <a:rPr lang="en-US" sz="2000" dirty="0" smtClean="0"/>
              <a:t>Produces the necessary high frequency current required for diathermy treatments</a:t>
            </a:r>
          </a:p>
          <a:p>
            <a:pPr marL="0" indent="0">
              <a:buNone/>
            </a:pPr>
            <a:endParaRPr lang="en-US" sz="2000" dirty="0" smtClean="0"/>
          </a:p>
          <a:p>
            <a:r>
              <a:rPr lang="en-US" sz="2000" dirty="0" smtClean="0"/>
              <a:t>Functions to coagulate, cauterise or desiccate vascular, non-vascular and pigmented blemishes</a:t>
            </a:r>
            <a:endParaRPr lang="en-GB" sz="2000" dirty="0"/>
          </a:p>
        </p:txBody>
      </p:sp>
      <p:pic>
        <p:nvPicPr>
          <p:cNvPr id="5" name="Picture 2">
            <a:extLst>
              <a:ext uri="{FF2B5EF4-FFF2-40B4-BE49-F238E27FC236}">
                <a16:creationId xmlns="" xmlns:a16="http://schemas.microsoft.com/office/drawing/2014/main" id="{ABAF11F7-229A-453F-BE2B-5BAFF7F483AF}"/>
              </a:ext>
            </a:extLst>
          </p:cNvPr>
          <p:cNvPicPr>
            <a:picLocks noChangeAspect="1" noChangeArrowheads="1"/>
          </p:cNvPicPr>
          <p:nvPr/>
        </p:nvPicPr>
        <p:blipFill>
          <a:blip r:embed="rId3" cstate="print"/>
          <a:srcRect r="17350"/>
          <a:stretch>
            <a:fillRect/>
          </a:stretch>
        </p:blipFill>
        <p:spPr bwMode="auto">
          <a:xfrm>
            <a:off x="4716016" y="1916832"/>
            <a:ext cx="1983400" cy="16083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11" descr="CDM Before.jpg">
            <a:extLst>
              <a:ext uri="{FF2B5EF4-FFF2-40B4-BE49-F238E27FC236}">
                <a16:creationId xmlns="" xmlns:a16="http://schemas.microsoft.com/office/drawing/2014/main" id="{F0909B94-FB4E-4EC3-9F3B-9D23AAF946CE}"/>
              </a:ext>
            </a:extLst>
          </p:cNvPr>
          <p:cNvPicPr>
            <a:picLocks noChangeAspect="1"/>
          </p:cNvPicPr>
          <p:nvPr/>
        </p:nvPicPr>
        <p:blipFill>
          <a:blip r:embed="rId4" cstate="print"/>
          <a:srcRect l="3561" r="14533"/>
          <a:stretch>
            <a:fillRect/>
          </a:stretch>
        </p:blipFill>
        <p:spPr>
          <a:xfrm>
            <a:off x="6699416" y="2420888"/>
            <a:ext cx="1763503" cy="1639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Content Placeholder 4" descr="tag 1.jpg">
            <a:extLst>
              <a:ext uri="{FF2B5EF4-FFF2-40B4-BE49-F238E27FC236}">
                <a16:creationId xmlns="" xmlns:a16="http://schemas.microsoft.com/office/drawing/2014/main" id="{01CA8DA9-2E97-4F63-BF4F-F6E896248E63}"/>
              </a:ext>
            </a:extLst>
          </p:cNvPr>
          <p:cNvPicPr>
            <a:picLocks noChangeAspect="1"/>
          </p:cNvPicPr>
          <p:nvPr/>
        </p:nvPicPr>
        <p:blipFill>
          <a:blip r:embed="rId5" cstate="print"/>
          <a:srcRect t="2461"/>
          <a:stretch>
            <a:fillRect/>
          </a:stretch>
        </p:blipFill>
        <p:spPr>
          <a:xfrm>
            <a:off x="4716016" y="3717032"/>
            <a:ext cx="2204186" cy="16176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T:\Library Images\Stills\Pigmentation Images\pigmentation before-001-1 copy.jpg">
            <a:extLst>
              <a:ext uri="{FF2B5EF4-FFF2-40B4-BE49-F238E27FC236}">
                <a16:creationId xmlns="" xmlns:a16="http://schemas.microsoft.com/office/drawing/2014/main" id="{B45FFF08-39F5-494A-B0AE-B6DE3CDD7BF5}"/>
              </a:ext>
            </a:extLst>
          </p:cNvPr>
          <p:cNvPicPr>
            <a:picLocks noChangeAspect="1" noChangeArrowheads="1"/>
          </p:cNvPicPr>
          <p:nvPr/>
        </p:nvPicPr>
        <p:blipFill>
          <a:blip r:embed="rId6" cstate="print"/>
          <a:srcRect l="15768" t="14548" r="12336" b="30912"/>
          <a:stretch>
            <a:fillRect/>
          </a:stretch>
        </p:blipFill>
        <p:spPr bwMode="auto">
          <a:xfrm>
            <a:off x="6685024" y="4493297"/>
            <a:ext cx="2160240" cy="15790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64605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Pre-Care Products</a:t>
            </a:r>
            <a:endParaRPr lang="en-GB" dirty="0"/>
          </a:p>
        </p:txBody>
      </p:sp>
      <p:sp>
        <p:nvSpPr>
          <p:cNvPr id="5" name="Slide Number Placeholder 4"/>
          <p:cNvSpPr>
            <a:spLocks noGrp="1"/>
          </p:cNvSpPr>
          <p:nvPr>
            <p:ph type="sldNum" sz="quarter" idx="12"/>
          </p:nvPr>
        </p:nvSpPr>
        <p:spPr/>
        <p:txBody>
          <a:bodyPr/>
          <a:lstStyle/>
          <a:p>
            <a:pPr>
              <a:defRPr/>
            </a:pPr>
            <a:fld id="{0D9E8AEC-1858-4A6D-8D38-836758FFC990}" type="slidenum">
              <a:rPr lang="en-US" smtClean="0"/>
              <a:pPr>
                <a:defRPr/>
              </a:pPr>
              <a:t>9</a:t>
            </a:fld>
            <a:endParaRPr lang="en-US"/>
          </a:p>
        </p:txBody>
      </p:sp>
      <p:pic>
        <p:nvPicPr>
          <p:cNvPr id="13" name="Picture 12">
            <a:extLst>
              <a:ext uri="{FF2B5EF4-FFF2-40B4-BE49-F238E27FC236}">
                <a16:creationId xmlns="" xmlns:a16="http://schemas.microsoft.com/office/drawing/2014/main" id="{1410ED39-A8C8-4EE1-90AC-3A8033FDCB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814969"/>
            <a:ext cx="3774271" cy="3774271"/>
          </a:xfrm>
          <a:prstGeom prst="rect">
            <a:avLst/>
          </a:prstGeom>
        </p:spPr>
      </p:pic>
      <p:pic>
        <p:nvPicPr>
          <p:cNvPr id="14" name="Picture 13">
            <a:extLst>
              <a:ext uri="{FF2B5EF4-FFF2-40B4-BE49-F238E27FC236}">
                <a16:creationId xmlns="" xmlns:a16="http://schemas.microsoft.com/office/drawing/2014/main" id="{0AF71DE5-601F-4820-A5A6-135E56FAF4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1844824"/>
            <a:ext cx="3744416" cy="3744416"/>
          </a:xfrm>
          <a:prstGeom prst="rect">
            <a:avLst/>
          </a:prstGeom>
        </p:spPr>
      </p:pic>
    </p:spTree>
    <p:extLst>
      <p:ext uri="{BB962C8B-B14F-4D97-AF65-F5344CB8AC3E}">
        <p14:creationId xmlns:p14="http://schemas.microsoft.com/office/powerpoint/2010/main" val="342467773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terex Palette">
      <a:dk1>
        <a:srgbClr val="6C6C6C"/>
      </a:dk1>
      <a:lt1>
        <a:srgbClr val="D9D9D9"/>
      </a:lt1>
      <a:dk2>
        <a:srgbClr val="307FE2"/>
      </a:dk2>
      <a:lt2>
        <a:srgbClr val="BBBCBC"/>
      </a:lt2>
      <a:accent1>
        <a:srgbClr val="FFFFFF"/>
      </a:accent1>
      <a:accent2>
        <a:srgbClr val="D50032"/>
      </a:accent2>
      <a:accent3>
        <a:srgbClr val="C3D7EE"/>
      </a:accent3>
      <a:accent4>
        <a:srgbClr val="A7C6ED"/>
      </a:accent4>
      <a:accent5>
        <a:srgbClr val="F2F2F2"/>
      </a:accent5>
      <a:accent6>
        <a:srgbClr val="A379BB"/>
      </a:accent6>
      <a:hlink>
        <a:srgbClr val="410082"/>
      </a:hlink>
      <a:folHlink>
        <a:srgbClr val="932968"/>
      </a:folHlink>
    </a:clrScheme>
    <a:fontScheme name="Sterex Rebranded font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48584760D8B441B2F3DFB165DFC7D9" ma:contentTypeVersion="17" ma:contentTypeDescription="Create a new document." ma:contentTypeScope="" ma:versionID="e114a958689e5887c48d8f4ab7e88fc4">
  <xsd:schema xmlns:xsd="http://www.w3.org/2001/XMLSchema" xmlns:xs="http://www.w3.org/2001/XMLSchema" xmlns:p="http://schemas.microsoft.com/office/2006/metadata/properties" xmlns:ns2="76a45336-bac9-4373-8488-3ac5eeefb16d" xmlns:ns3="78475394-9f7a-435e-b663-6e0789bed650" targetNamespace="http://schemas.microsoft.com/office/2006/metadata/properties" ma:root="true" ma:fieldsID="ef63ba2206285bd8c7d3fc8173afac5b" ns2:_="" ns3:_="">
    <xsd:import namespace="76a45336-bac9-4373-8488-3ac5eeefb16d"/>
    <xsd:import namespace="78475394-9f7a-435e-b663-6e0789bed65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a45336-bac9-4373-8488-3ac5eeefb1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ef57221-68e7-4840-9db9-d9e72a6a9bd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475394-9f7a-435e-b663-6e0789bed65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f120d6-092d-46da-b566-c8868321e09d}" ma:internalName="TaxCatchAll" ma:showField="CatchAllData" ma:web="78475394-9f7a-435e-b663-6e0789bed6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ABAC98-C181-44AF-A847-ED7FB31C12B6}"/>
</file>

<file path=customXml/itemProps2.xml><?xml version="1.0" encoding="utf-8"?>
<ds:datastoreItem xmlns:ds="http://schemas.openxmlformats.org/officeDocument/2006/customXml" ds:itemID="{E3B2B14F-7F90-46ED-B248-5240DFD5ABD4}"/>
</file>

<file path=docProps/app.xml><?xml version="1.0" encoding="utf-8"?>
<Properties xmlns="http://schemas.openxmlformats.org/officeDocument/2006/extended-properties" xmlns:vt="http://schemas.openxmlformats.org/officeDocument/2006/docPropsVTypes">
  <Template/>
  <TotalTime>547</TotalTime>
  <Words>1627</Words>
  <Application>Microsoft Office PowerPoint</Application>
  <PresentationFormat>On-screen Show (4:3)</PresentationFormat>
  <Paragraphs>295</Paragraphs>
  <Slides>32</Slides>
  <Notes>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32</vt:i4>
      </vt:variant>
    </vt:vector>
  </HeadingPairs>
  <TitlesOfParts>
    <vt:vector size="38" baseType="lpstr">
      <vt:lpstr>Arial</vt:lpstr>
      <vt:lpstr>Calibri</vt:lpstr>
      <vt:lpstr>Century Gothic</vt:lpstr>
      <vt:lpstr>ITC Avant Garde Gothic</vt:lpstr>
      <vt:lpstr>1_Office Theme</vt:lpstr>
      <vt:lpstr>Office Theme</vt:lpstr>
      <vt:lpstr>PowerPoint Presentation</vt:lpstr>
      <vt:lpstr>Sterex Products</vt:lpstr>
      <vt:lpstr>Electrolysis &amp; Laser/IPL</vt:lpstr>
      <vt:lpstr>Electrolysis vs laser</vt:lpstr>
      <vt:lpstr>SX-B Blend Machine</vt:lpstr>
      <vt:lpstr>1 Day SX-B Learning Resource</vt:lpstr>
      <vt:lpstr>SX-T Diathermy Machine</vt:lpstr>
      <vt:lpstr>SX-T Diathermy Machine</vt:lpstr>
      <vt:lpstr>Pre-Care Products</vt:lpstr>
      <vt:lpstr>Steritane</vt:lpstr>
      <vt:lpstr>Steri-Cleanse</vt:lpstr>
      <vt:lpstr>Tools of the Trade - Needles</vt:lpstr>
      <vt:lpstr>One-piece Needles</vt:lpstr>
      <vt:lpstr>Two-piece Needles</vt:lpstr>
      <vt:lpstr>Stainless Needles</vt:lpstr>
      <vt:lpstr>Gold Needles</vt:lpstr>
      <vt:lpstr>Insulated Needles</vt:lpstr>
      <vt:lpstr>Needle Holders</vt:lpstr>
      <vt:lpstr>Needle Holders</vt:lpstr>
      <vt:lpstr>Cables</vt:lpstr>
      <vt:lpstr>Chuck Caps</vt:lpstr>
      <vt:lpstr>After-care Products</vt:lpstr>
      <vt:lpstr>Sterex Witch Hazel</vt:lpstr>
      <vt:lpstr>Sterex Aloe Vera</vt:lpstr>
      <vt:lpstr>Sterex Après Care </vt:lpstr>
      <vt:lpstr>Calamine Powders</vt:lpstr>
      <vt:lpstr>Consultation &amp; Treatment Records</vt:lpstr>
      <vt:lpstr>Aftercare Leaflets</vt:lpstr>
      <vt:lpstr>Skin &amp; Hair Charts</vt:lpstr>
      <vt:lpstr>Skin Blemish Removal with Diathermy</vt:lpstr>
      <vt:lpstr>Sterex Training Courses</vt:lpstr>
      <vt:lpstr> 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christine</dc:creator>
  <cp:lastModifiedBy>Kelly Waldron</cp:lastModifiedBy>
  <cp:revision>54</cp:revision>
  <dcterms:created xsi:type="dcterms:W3CDTF">2020-03-03T11:39:19Z</dcterms:created>
  <dcterms:modified xsi:type="dcterms:W3CDTF">2023-04-03T11:16:08Z</dcterms:modified>
</cp:coreProperties>
</file>